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171C-DC97-46D2-99A4-2F09A6560DE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7F75-C361-4EF1-832C-CE6A3A90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6216650" cy="28987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Adobe Ming Std L"/>
              </a:rPr>
              <a:t/>
            </a:r>
            <a:br>
              <a:rPr lang="en-US" dirty="0" smtClean="0">
                <a:ea typeface="Adobe Ming Std L"/>
              </a:rPr>
            </a:br>
            <a:r>
              <a:rPr lang="en-US" sz="6000" dirty="0" smtClean="0">
                <a:latin typeface="Adobe Ming Std L" pitchFamily="18" charset="-128"/>
                <a:ea typeface="Adobe Ming Std L"/>
              </a:rPr>
              <a:t>Geography of India and Planned Cities on the Indus </a:t>
            </a:r>
            <a:br>
              <a:rPr lang="en-US" sz="6000" dirty="0" smtClean="0">
                <a:latin typeface="Adobe Ming Std L" pitchFamily="18" charset="-128"/>
                <a:ea typeface="Adobe Ming Std L"/>
              </a:rPr>
            </a:br>
            <a:r>
              <a:rPr lang="en-US" sz="6000" dirty="0" smtClean="0">
                <a:latin typeface="Adobe Ming Std L" pitchFamily="18" charset="-128"/>
                <a:ea typeface="Adobe Ming Std L"/>
              </a:rPr>
              <a:t/>
            </a:r>
            <a:br>
              <a:rPr lang="en-US" sz="6000" dirty="0" smtClean="0">
                <a:latin typeface="Adobe Ming Std L" pitchFamily="18" charset="-128"/>
                <a:ea typeface="Adobe Ming Std L"/>
              </a:rPr>
            </a:br>
            <a:r>
              <a:rPr lang="en-US" dirty="0" smtClean="0">
                <a:latin typeface="Adobe Ming Std L" pitchFamily="18" charset="-128"/>
                <a:ea typeface="Adobe Ming Std L"/>
              </a:rPr>
              <a:t>2.3 Notes</a:t>
            </a:r>
            <a:r>
              <a:rPr lang="en-US" dirty="0">
                <a:ea typeface="Adobe Ming Std L"/>
              </a:rPr>
              <a:t/>
            </a:r>
            <a:br>
              <a:rPr lang="en-US" dirty="0">
                <a:ea typeface="Adobe Ming Std L"/>
              </a:rPr>
            </a:br>
            <a:r>
              <a:rPr lang="en-US" dirty="0" smtClean="0">
                <a:ea typeface="Adobe Ming Std L"/>
              </a:rPr>
              <a:t/>
            </a:r>
            <a:br>
              <a:rPr lang="en-US" dirty="0" smtClean="0">
                <a:ea typeface="Adobe Ming Std L"/>
              </a:rPr>
            </a:br>
            <a:r>
              <a:rPr lang="en-US" dirty="0">
                <a:ea typeface="Adobe Ming Std L"/>
              </a:rPr>
              <a:t/>
            </a:r>
            <a:br>
              <a:rPr lang="en-US" dirty="0">
                <a:ea typeface="Adobe Ming Std L"/>
              </a:rPr>
            </a:br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/>
            </a:r>
            <a:br>
              <a:rPr lang="en-US" dirty="0" smtClean="0">
                <a:latin typeface="Adobe Ming Std L" pitchFamily="18" charset="-128"/>
                <a:ea typeface="Adobe Ming Std L" pitchFamily="18" charset="-128"/>
              </a:rPr>
            </a:br>
            <a:endParaRPr lang="en-US" dirty="0"/>
          </a:p>
        </p:txBody>
      </p:sp>
      <p:pic>
        <p:nvPicPr>
          <p:cNvPr id="4" name="Picture 3" descr="C:\Documents and Settings\kranalli\Local Settings\Temporary Internet Files\Content.IE5\TCWJXIQZ\MCj04349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50" y="1232263"/>
            <a:ext cx="2241550" cy="4235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7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Adobe Ming Std L"/>
              </a:rPr>
              <a:t>The Geography of the Indian Subcontinent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4509254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a typeface="Adobe Ming Std L"/>
              </a:rPr>
              <a:t>The landmass that includes India, Pakistan, and Bangladesh is called the Indian</a:t>
            </a:r>
            <a:r>
              <a:rPr lang="en-US" u="sng" dirty="0">
                <a:ea typeface="Adobe Ming Std L"/>
              </a:rPr>
              <a:t> subcontinent</a:t>
            </a:r>
            <a:endParaRPr lang="en-US" dirty="0">
              <a:ea typeface="Adobe Ming Std L"/>
            </a:endParaRPr>
          </a:p>
          <a:p>
            <a:pPr lvl="0"/>
            <a:r>
              <a:rPr lang="en-US" dirty="0" smtClean="0">
                <a:ea typeface="Adobe Ming Std L"/>
              </a:rPr>
              <a:t>Mountains  separate </a:t>
            </a:r>
            <a:r>
              <a:rPr lang="en-US" dirty="0">
                <a:ea typeface="Adobe Ming Std L"/>
              </a:rPr>
              <a:t>this region from rest of </a:t>
            </a:r>
            <a:r>
              <a:rPr lang="en-US" dirty="0" smtClean="0">
                <a:ea typeface="Adobe Ming Std L"/>
              </a:rPr>
              <a:t>Asia</a:t>
            </a:r>
            <a:endParaRPr lang="en-US" dirty="0" smtClean="0">
              <a:ea typeface="Adobe Ming Std L"/>
            </a:endParaRPr>
          </a:p>
          <a:p>
            <a:pPr lvl="1"/>
            <a:r>
              <a:rPr lang="en-US" dirty="0" smtClean="0">
                <a:ea typeface="Adobe Ming Std L"/>
              </a:rPr>
              <a:t>Himalayan Mountains </a:t>
            </a:r>
          </a:p>
          <a:p>
            <a:pPr lvl="1"/>
            <a:r>
              <a:rPr lang="en-US" dirty="0" smtClean="0">
                <a:ea typeface="Adobe Ming Std L"/>
              </a:rPr>
              <a:t>Hindu Kush Mountains</a:t>
            </a:r>
            <a:endParaRPr lang="en-US" dirty="0">
              <a:ea typeface="Adobe Ming Std L"/>
            </a:endParaRPr>
          </a:p>
          <a:p>
            <a:pPr lvl="0"/>
            <a:r>
              <a:rPr lang="en-US" dirty="0" smtClean="0">
                <a:ea typeface="Adobe Ming Std L"/>
              </a:rPr>
              <a:t>These mountains and Thar desert </a:t>
            </a:r>
            <a:r>
              <a:rPr lang="en-US" dirty="0">
                <a:ea typeface="Adobe Ming Std L"/>
              </a:rPr>
              <a:t>protected Indus Valley from invasion</a:t>
            </a:r>
          </a:p>
          <a:p>
            <a:pPr lvl="0"/>
            <a:r>
              <a:rPr lang="en-US" dirty="0">
                <a:ea typeface="Adobe Ming Std L"/>
              </a:rPr>
              <a:t>A large, fertile </a:t>
            </a:r>
            <a:r>
              <a:rPr lang="en-US" dirty="0" smtClean="0">
                <a:ea typeface="Adobe Ming Std L"/>
              </a:rPr>
              <a:t>plain formed </a:t>
            </a:r>
            <a:r>
              <a:rPr lang="en-US" dirty="0">
                <a:ea typeface="Adobe Ming Std L"/>
              </a:rPr>
              <a:t>between 2 </a:t>
            </a:r>
            <a:r>
              <a:rPr lang="en-US" dirty="0" smtClean="0">
                <a:ea typeface="Adobe Ming Std L"/>
              </a:rPr>
              <a:t>rivers</a:t>
            </a:r>
            <a:endParaRPr lang="en-US" dirty="0"/>
          </a:p>
        </p:txBody>
      </p:sp>
      <p:pic>
        <p:nvPicPr>
          <p:cNvPr id="2050" name="Picture 2" descr="http://coursesite.uhcl.edu/HSH/Whitec/ximages/mapsglobes/SoAsia/SoAsiaPhy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54" y="2042049"/>
            <a:ext cx="4648601" cy="48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Rivers: The Indus and the Ganges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Civilization began along major rivers.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“India” derives from the Indus River.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Rivers present environmental challenges: </a:t>
            </a:r>
            <a:r>
              <a:rPr lang="en-US" u="sng" dirty="0" smtClean="0"/>
              <a:t>Unpredictable!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2" descr="http://news.nationalgeographic.com/news/bigphotos/images/061201-india-monsoon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27" y="3429000"/>
            <a:ext cx="5107474" cy="34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Monsoons Dominate India’s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00500" cy="5243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Monsoons are Winds.</a:t>
            </a:r>
          </a:p>
          <a:p>
            <a:pPr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90% of year’s rainfall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Timing is important: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Too Early = flooding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Too late = drought</a:t>
            </a:r>
          </a:p>
          <a:p>
            <a:endParaRPr lang="en-US" dirty="0"/>
          </a:p>
        </p:txBody>
      </p:sp>
      <p:pic>
        <p:nvPicPr>
          <p:cNvPr id="1028" name="Picture 4" descr="http://www.mrdowling.com/images/612monso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10981"/>
            <a:ext cx="4686300" cy="47331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354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Around 2500 BC civilization developed in the Indus Valley</a:t>
            </a:r>
          </a:p>
          <a:p>
            <a:r>
              <a:rPr lang="en-US" sz="2800" dirty="0" smtClean="0"/>
              <a:t>Early cities were </a:t>
            </a:r>
            <a:r>
              <a:rPr lang="en-US" sz="2800" u="sng" dirty="0" smtClean="0"/>
              <a:t>well- planned</a:t>
            </a:r>
          </a:p>
          <a:p>
            <a:pPr lvl="1"/>
            <a:r>
              <a:rPr lang="en-US" sz="2400" dirty="0" err="1" smtClean="0"/>
              <a:t>Mohenjo</a:t>
            </a:r>
            <a:r>
              <a:rPr lang="en-US" sz="2400" dirty="0" smtClean="0"/>
              <a:t> </a:t>
            </a:r>
            <a:r>
              <a:rPr lang="en-US" sz="2400" dirty="0" err="1" smtClean="0"/>
              <a:t>Daro</a:t>
            </a:r>
            <a:endParaRPr lang="en-US" sz="2400" dirty="0" smtClean="0"/>
          </a:p>
          <a:p>
            <a:pPr lvl="1"/>
            <a:r>
              <a:rPr lang="en-US" sz="2400" dirty="0" smtClean="0"/>
              <a:t>Harappa (many artifacts found here so Indus Valley </a:t>
            </a:r>
            <a:r>
              <a:rPr lang="en-US" sz="2400" dirty="0" err="1" smtClean="0"/>
              <a:t>Civ</a:t>
            </a:r>
            <a:r>
              <a:rPr lang="en-US" sz="2400" dirty="0" smtClean="0"/>
              <a:t>=</a:t>
            </a:r>
            <a:r>
              <a:rPr lang="en-US" sz="2400" dirty="0" err="1" smtClean="0"/>
              <a:t>Harappan</a:t>
            </a:r>
            <a:r>
              <a:rPr lang="en-US" sz="2400" dirty="0" smtClean="0"/>
              <a:t> </a:t>
            </a:r>
            <a:r>
              <a:rPr lang="en-US" sz="2400" dirty="0" err="1" smtClean="0"/>
              <a:t>Civ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sz="2800" dirty="0" smtClean="0"/>
              <a:t>Little is known of these civilizations </a:t>
            </a:r>
          </a:p>
          <a:p>
            <a:pPr lvl="1"/>
            <a:r>
              <a:rPr lang="en-US" dirty="0"/>
              <a:t>Unable to read ancient writings.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3812770"/>
              </p:ext>
            </p:extLst>
          </p:nvPr>
        </p:nvGraphicFramePr>
        <p:xfrm>
          <a:off x="5334000" y="3048000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381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7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from 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sz="2800" dirty="0" smtClean="0"/>
              <a:t>How do we know they were well planned cities?</a:t>
            </a:r>
          </a:p>
          <a:p>
            <a:pPr lvl="1"/>
            <a:r>
              <a:rPr lang="en-US" dirty="0" smtClean="0"/>
              <a:t>Grid system of streets</a:t>
            </a:r>
          </a:p>
          <a:p>
            <a:pPr lvl="1"/>
            <a:r>
              <a:rPr lang="en-US" dirty="0"/>
              <a:t>Similar housing</a:t>
            </a:r>
          </a:p>
          <a:p>
            <a:pPr lvl="1"/>
            <a:r>
              <a:rPr lang="en-US" dirty="0"/>
              <a:t>Indoor plumbing!</a:t>
            </a:r>
            <a:endParaRPr lang="en-US" dirty="0" smtClean="0"/>
          </a:p>
          <a:p>
            <a:pPr lvl="1"/>
            <a:r>
              <a:rPr lang="en-US" dirty="0"/>
              <a:t>Artifacts found point to a stable culture.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685800" y="1905000"/>
          <a:ext cx="3962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39624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0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Harappan</a:t>
            </a:r>
            <a:r>
              <a:rPr lang="en-US" dirty="0" smtClean="0"/>
              <a:t>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Relatively peaceful</a:t>
            </a:r>
          </a:p>
          <a:p>
            <a:r>
              <a:rPr lang="en-US" dirty="0" smtClean="0"/>
              <a:t>Animals important</a:t>
            </a:r>
          </a:p>
          <a:p>
            <a:r>
              <a:rPr lang="en-US" dirty="0" smtClean="0"/>
              <a:t>Religious artifacts </a:t>
            </a:r>
            <a:r>
              <a:rPr lang="en-US" dirty="0"/>
              <a:t>reveal links to modern Hindu </a:t>
            </a:r>
            <a:r>
              <a:rPr lang="en-US" dirty="0" smtClean="0"/>
              <a:t>culture</a:t>
            </a:r>
          </a:p>
          <a:p>
            <a:r>
              <a:rPr lang="en-US" dirty="0" smtClean="0"/>
              <a:t>Thriving trade with neighbors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58936677"/>
              </p:ext>
            </p:extLst>
          </p:nvPr>
        </p:nvGraphicFramePr>
        <p:xfrm>
          <a:off x="5285509" y="1974814"/>
          <a:ext cx="3858491" cy="487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509" y="1974814"/>
                        <a:ext cx="3858491" cy="4876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2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Mysterious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Over time, early cities were abandoned. Why?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Some Theories: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Environmental issues (earthquake)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Overuse of </a:t>
            </a:r>
            <a:r>
              <a:rPr lang="en-US" dirty="0" smtClean="0"/>
              <a:t>resources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Warfare (Aryans)</a:t>
            </a:r>
            <a:endParaRPr lang="en-US" dirty="0"/>
          </a:p>
          <a:p>
            <a:endParaRPr lang="en-US" dirty="0"/>
          </a:p>
        </p:txBody>
      </p:sp>
      <p:pic>
        <p:nvPicPr>
          <p:cNvPr id="6150" name="Picture 6" descr="http://usercontent1.hubimg.com/5797686_f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4" y="3307773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226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Geography of India and Planned Cities on the Indus   2.3 Notes    </vt:lpstr>
      <vt:lpstr>The Geography of the Indian Subcontinent</vt:lpstr>
      <vt:lpstr>Major Rivers: The Indus and the Ganges</vt:lpstr>
      <vt:lpstr>Monsoons Dominate India’s Climate</vt:lpstr>
      <vt:lpstr>Early Civilizations</vt:lpstr>
      <vt:lpstr>Clues from Archaeology</vt:lpstr>
      <vt:lpstr>Harappan Culture</vt:lpstr>
      <vt:lpstr>A Mysterious Decline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India and</dc:title>
  <dc:creator>eparas</dc:creator>
  <cp:lastModifiedBy>eparas</cp:lastModifiedBy>
  <cp:revision>9</cp:revision>
  <dcterms:created xsi:type="dcterms:W3CDTF">2015-05-03T22:07:55Z</dcterms:created>
  <dcterms:modified xsi:type="dcterms:W3CDTF">2016-04-26T02:48:05Z</dcterms:modified>
</cp:coreProperties>
</file>