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4" r:id="rId20"/>
    <p:sldId id="279" r:id="rId21"/>
    <p:sldId id="275" r:id="rId22"/>
    <p:sldId id="276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CC"/>
    <a:srgbClr val="66FF33"/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D8BB00-DB75-414C-9253-502D0B376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8F85D9-BCEC-462B-8AF2-C6280F03A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2ED044-EC25-4E60-9E3B-DDED40B8F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D6752A-8AC1-417B-993E-D80AD5A1C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82C3-494D-407E-85FC-D2E2E0466AED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11CF8-B057-4455-9681-3EA8A03CF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orwichinterfaith.co.uk/hindu1.gif&amp;imgrefurl=http://www.norwichinterfaith.co.uk/faithfinder.htm&amp;h=191&amp;w=191&amp;sz=7&amp;tbnid=v2JoZmts9hlJcM:&amp;tbnh=97&amp;tbnw=97&amp;hl=en&amp;start=4&amp;prev=/images?q=symbol+of+hinduism&amp;svnum=10&amp;hl=en&amp;lr=&amp;sa=G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Ch. 3.2a Roots </a:t>
            </a:r>
            <a:r>
              <a:rPr lang="en-US" dirty="0">
                <a:latin typeface="Adobe Fan Heiti Std B" pitchFamily="34" charset="-128"/>
                <a:ea typeface="Adobe Fan Heiti Std B" pitchFamily="34" charset="-128"/>
              </a:rPr>
              <a:t>of Hinduism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3168"/>
            <a:ext cx="3505200" cy="4572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Objective</a:t>
            </a:r>
            <a:r>
              <a:rPr lang="en-US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: Explain how the ideas of Hinduism helped to reinforce the caste system.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2" descr="C:\Documents and Settings\kranalli\Local Settings\Temporary Internet Files\Content.IE5\UUPWX9ZV\MP900444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4038600" cy="5229842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Hindus believe in Reincarnation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Achieving </a:t>
            </a:r>
            <a:r>
              <a:rPr lang="en-US" sz="2800" dirty="0" err="1"/>
              <a:t>moksha</a:t>
            </a:r>
            <a:r>
              <a:rPr lang="en-US" sz="2800" dirty="0"/>
              <a:t> usually takes </a:t>
            </a:r>
            <a:r>
              <a:rPr lang="en-US" sz="2800" u="sng" dirty="0"/>
              <a:t>more than one lifetime.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soul may be reborn </a:t>
            </a:r>
            <a:r>
              <a:rPr lang="en-US" sz="2800" u="sng" dirty="0"/>
              <a:t>over and over</a:t>
            </a:r>
            <a:r>
              <a:rPr lang="en-US" sz="2800" dirty="0"/>
              <a:t> (in many forms) until </a:t>
            </a:r>
            <a:r>
              <a:rPr lang="en-US" sz="2800" dirty="0" err="1"/>
              <a:t>moksha</a:t>
            </a:r>
            <a:r>
              <a:rPr lang="en-US" sz="2800" dirty="0"/>
              <a:t> is achieved.</a:t>
            </a:r>
          </a:p>
        </p:txBody>
      </p:sp>
      <p:pic>
        <p:nvPicPr>
          <p:cNvPr id="11272" name="Picture 8" descr="http://www.himalayanacademy.com/resources/books/mws/images/MWS-50-Reincar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206750" cy="497675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Karma: </a:t>
            </a:r>
            <a:br>
              <a:rPr lang="en-US"/>
            </a:br>
            <a:r>
              <a:rPr lang="en-US"/>
              <a:t>The Law of Cause and Effect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495800"/>
          </a:xfrm>
        </p:spPr>
        <p:txBody>
          <a:bodyPr/>
          <a:lstStyle/>
          <a:p>
            <a:r>
              <a:rPr lang="en-US" sz="2800" dirty="0"/>
              <a:t>A person’s </a:t>
            </a:r>
            <a:r>
              <a:rPr lang="en-US" sz="2800" u="sng" dirty="0"/>
              <a:t>good or bad deeds follows them</a:t>
            </a:r>
            <a:r>
              <a:rPr lang="en-US" sz="2800" dirty="0"/>
              <a:t> in each reincarnation.</a:t>
            </a:r>
          </a:p>
          <a:p>
            <a:endParaRPr lang="en-US" sz="2800" dirty="0"/>
          </a:p>
          <a:p>
            <a:pPr lvl="1"/>
            <a:r>
              <a:rPr lang="en-US" sz="2400" dirty="0"/>
              <a:t>“What you do today affects what you are tomorrow.”</a:t>
            </a:r>
          </a:p>
          <a:p>
            <a:pPr lvl="1">
              <a:buFontTx/>
              <a:buNone/>
            </a:pPr>
            <a:endParaRPr lang="en-US" sz="2400" dirty="0"/>
          </a:p>
        </p:txBody>
      </p:sp>
      <p:pic>
        <p:nvPicPr>
          <p:cNvPr id="12296" name="Picture 8" descr="Il karma e la reincarn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199"/>
            <a:ext cx="3592513" cy="471483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Three Paths to Moksha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953000" y="19050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Right </a:t>
            </a:r>
            <a:r>
              <a:rPr lang="en-US" sz="2800" dirty="0"/>
              <a:t>thinking.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Right actions.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Right Religious devotion.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Any path may be followed !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" y="5457825"/>
            <a:ext cx="449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Only men of the top 3 </a:t>
            </a:r>
            <a:r>
              <a:rPr lang="en-US" sz="2800" dirty="0" err="1"/>
              <a:t>varnas</a:t>
            </a:r>
            <a:r>
              <a:rPr lang="en-US" sz="2800" dirty="0"/>
              <a:t> </a:t>
            </a:r>
          </a:p>
          <a:p>
            <a:r>
              <a:rPr lang="en-US" sz="2800" dirty="0"/>
              <a:t>could expect to achieve </a:t>
            </a:r>
            <a:r>
              <a:rPr lang="en-US" sz="2800" dirty="0" err="1"/>
              <a:t>moksha</a:t>
            </a:r>
            <a:r>
              <a:rPr lang="en-US" sz="2800" dirty="0"/>
              <a:t> in their present life.</a:t>
            </a:r>
          </a:p>
        </p:txBody>
      </p:sp>
      <p:pic>
        <p:nvPicPr>
          <p:cNvPr id="21511" name="Picture 7" descr="http://www.experiencefestival.com/images/1006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Ideas strengthened the Caste System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11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Good deeds</a:t>
            </a:r>
            <a:r>
              <a:rPr lang="en-US" sz="2800" dirty="0"/>
              <a:t> in a past life earned </a:t>
            </a:r>
            <a:r>
              <a:rPr lang="en-US" sz="2800" u="sng" dirty="0"/>
              <a:t>good fortune</a:t>
            </a:r>
            <a:r>
              <a:rPr lang="en-US" sz="2800" dirty="0"/>
              <a:t> in </a:t>
            </a:r>
            <a:r>
              <a:rPr lang="en-US" sz="2800" u="sng" dirty="0"/>
              <a:t>another </a:t>
            </a:r>
            <a:r>
              <a:rPr lang="en-US" sz="2800" dirty="0"/>
              <a:t>life.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u="sng" dirty="0"/>
              <a:t>Bad deeds</a:t>
            </a:r>
            <a:r>
              <a:rPr lang="en-US" sz="2800" dirty="0"/>
              <a:t> resulted in rebirth as a </a:t>
            </a:r>
            <a:r>
              <a:rPr lang="en-US" sz="2800" u="sng" dirty="0"/>
              <a:t>female,</a:t>
            </a:r>
            <a:r>
              <a:rPr lang="en-US" sz="2800" dirty="0"/>
              <a:t> a </a:t>
            </a:r>
            <a:r>
              <a:rPr lang="en-US" sz="2800" u="sng" dirty="0"/>
              <a:t>lower caste</a:t>
            </a:r>
            <a:r>
              <a:rPr lang="en-US" sz="2800" dirty="0"/>
              <a:t> or an </a:t>
            </a:r>
            <a:r>
              <a:rPr lang="en-US" sz="2800" u="sng" dirty="0"/>
              <a:t>untouchable.</a:t>
            </a:r>
          </a:p>
          <a:p>
            <a:pPr>
              <a:lnSpc>
                <a:spcPct val="90000"/>
              </a:lnSpc>
            </a:pP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2800" u="sng" dirty="0"/>
              <a:t>Effect of Dharma: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 do one’s duty</a:t>
            </a:r>
          </a:p>
        </p:txBody>
      </p:sp>
      <p:pic>
        <p:nvPicPr>
          <p:cNvPr id="13320" name="Picture 8" descr="http://www.beyondbooks.com/wcu91/images/0004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675063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Beliefs and Structures Dominated People’s Lives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They determined what people could eat and how one ate it.</a:t>
            </a:r>
          </a:p>
          <a:p>
            <a:endParaRPr lang="en-US" sz="2800" dirty="0"/>
          </a:p>
          <a:p>
            <a:r>
              <a:rPr lang="en-US" sz="2800" dirty="0"/>
              <a:t>Provided “rules” for how people dressed and whom people could associate with.</a:t>
            </a:r>
          </a:p>
        </p:txBody>
      </p:sp>
      <p:pic>
        <p:nvPicPr>
          <p:cNvPr id="22533" name="Picture 5" descr="&#10;Hindu Men.gif                                                  0002B8B4JScheinkopf-206-030257         BF0D2A56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400300"/>
            <a:ext cx="4267200" cy="36703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Hinduism Developed Further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114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Brahman</a:t>
            </a:r>
            <a:r>
              <a:rPr lang="en-US" sz="2800" dirty="0"/>
              <a:t> is sometimes seen as having the </a:t>
            </a:r>
            <a:r>
              <a:rPr lang="en-US" sz="2800" u="sng" dirty="0"/>
              <a:t>personalities</a:t>
            </a:r>
            <a:r>
              <a:rPr lang="en-US" sz="2800" dirty="0"/>
              <a:t> of </a:t>
            </a:r>
            <a:r>
              <a:rPr lang="en-US" sz="2800" u="sng" dirty="0"/>
              <a:t>three different deities:</a:t>
            </a:r>
          </a:p>
          <a:p>
            <a:pPr>
              <a:lnSpc>
                <a:spcPct val="90000"/>
              </a:lnSpc>
            </a:pP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2800" dirty="0"/>
              <a:t>Depict the three main parts of all human life: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Creation, preservation, and destruction.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42950" y="6056313"/>
            <a:ext cx="32051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dirty="0"/>
              <a:t>Brahma  - the creator</a:t>
            </a:r>
          </a:p>
          <a:p>
            <a:endParaRPr lang="en-US" dirty="0"/>
          </a:p>
        </p:txBody>
      </p:sp>
      <p:pic>
        <p:nvPicPr>
          <p:cNvPr id="14345" name="Picture 9" descr="http://www.dollsofindia.com/dollsofindiaimages/articles/lord_brahma_zk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2987675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32077" y="609600"/>
            <a:ext cx="1600200" cy="6400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Vishnu</a:t>
            </a:r>
            <a:r>
              <a:rPr lang="en-US" sz="4000" dirty="0" smtClean="0"/>
              <a:t> </a:t>
            </a:r>
            <a:r>
              <a:rPr lang="en-US" sz="2800" dirty="0"/>
              <a:t>The Protector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22098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Maintains ultimate law and order.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2800" dirty="0"/>
              <a:t>Comes to earth in times of crisis as an avatar (human form).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2800" dirty="0"/>
              <a:t>9 Avatars have already appeared and the 10</a:t>
            </a:r>
            <a:r>
              <a:rPr lang="en-US" sz="2800" baseline="30000" dirty="0"/>
              <a:t>th</a:t>
            </a:r>
            <a:r>
              <a:rPr lang="en-US" sz="2800" dirty="0"/>
              <a:t> has yet to come.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2800" dirty="0"/>
              <a:t>Krishna is the most well known avatar.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5862"/>
            <a:ext cx="4953000" cy="67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228966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Shiva: The Destroyer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505200" cy="3581400"/>
          </a:xfrm>
        </p:spPr>
        <p:txBody>
          <a:bodyPr/>
          <a:lstStyle/>
          <a:p>
            <a:r>
              <a:rPr lang="en-US" sz="2800" dirty="0"/>
              <a:t>Shiva destroys evil and ignorance.</a:t>
            </a:r>
          </a:p>
          <a:p>
            <a:endParaRPr lang="en-US" sz="2800" dirty="0"/>
          </a:p>
          <a:p>
            <a:r>
              <a:rPr lang="en-US" sz="2800" dirty="0"/>
              <a:t>Allows for creation.</a:t>
            </a:r>
          </a:p>
          <a:p>
            <a:endParaRPr lang="en-US" sz="2800" dirty="0"/>
          </a:p>
          <a:p>
            <a:r>
              <a:rPr lang="en-US" sz="2800" dirty="0"/>
              <a:t>Shown meditating or dancing.</a:t>
            </a:r>
          </a:p>
        </p:txBody>
      </p:sp>
      <p:pic>
        <p:nvPicPr>
          <p:cNvPr id="5122" name="Picture 2" descr="http://assets.ganeshaspeaks.com/img/1G/sh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66" y="201180"/>
            <a:ext cx="4915032" cy="66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dxhM-Oqtqw4/T_cSIY6kX8I/AAAAAAAAGAo/ZLQZZaxWc4A/s1600/Dancing+Shiva+3+lotussculpture_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334000" cy="66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9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Hindu Deities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18288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Often, deities are shown with multiple heads, hands or arms.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Allows them to hold  objects which represent their powers, emotions and thoughts.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Often shown with a female consort.  Hinduism values feminine power.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pic>
        <p:nvPicPr>
          <p:cNvPr id="24580" name="Picture 4" descr="http://www.greatdreams.com/constellations/brahma-cre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Aryan Invasions caused Change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2672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First, Aryans and Indians followed their </a:t>
            </a:r>
            <a:r>
              <a:rPr lang="en-US" sz="2700" u="sng" dirty="0"/>
              <a:t>own </a:t>
            </a:r>
            <a:r>
              <a:rPr lang="en-US" sz="2700" dirty="0"/>
              <a:t>religious beliefs.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700" dirty="0"/>
              <a:t>Over time, beliefs began to </a:t>
            </a:r>
            <a:r>
              <a:rPr lang="en-US" sz="2700" u="sng" dirty="0"/>
              <a:t>blend together</a:t>
            </a:r>
            <a:r>
              <a:rPr lang="en-US" sz="2700" dirty="0"/>
              <a:t>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700" dirty="0"/>
              <a:t>Thousands of gods were worshipped.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700" u="sng" dirty="0"/>
              <a:t>New ideas formed</a:t>
            </a:r>
            <a:r>
              <a:rPr lang="en-US" sz="2700" dirty="0"/>
              <a:t> that are still followed today.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33600"/>
            <a:ext cx="3810000" cy="3505200"/>
          </a:xfrm>
          <a:noFill/>
          <a:ln/>
        </p:spPr>
      </p:pic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343400" y="2133600"/>
          <a:ext cx="44958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0"/>
                        <a:ext cx="44958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Religion Formed: Jainism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Based on the Hindu belief of “</a:t>
            </a:r>
            <a:r>
              <a:rPr lang="en-US" sz="2800" u="sng" dirty="0"/>
              <a:t>ahimsa</a:t>
            </a:r>
            <a:r>
              <a:rPr lang="en-US" sz="2800" dirty="0"/>
              <a:t>” or </a:t>
            </a:r>
            <a:r>
              <a:rPr lang="en-US" sz="2800" u="sng" dirty="0"/>
              <a:t>non - violence.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Jains</a:t>
            </a:r>
            <a:r>
              <a:rPr lang="en-US" sz="2800" dirty="0"/>
              <a:t> believe </a:t>
            </a:r>
            <a:r>
              <a:rPr lang="en-US" sz="2800" u="sng" dirty="0"/>
              <a:t>everything has a soul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/>
              <a:t>Nothing should be harmed.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Jains</a:t>
            </a:r>
            <a:r>
              <a:rPr lang="en-US" sz="2800" dirty="0"/>
              <a:t> preach tolerance and work in jobs that do not harm any creature.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88" y="224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70" name="Picture 10" descr="http://www.indembassyhavana.cu/culture/culture-religions-jain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657600" cy="484440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19812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err="1"/>
              <a:t>Lakshmi</a:t>
            </a:r>
            <a:r>
              <a:rPr lang="en-US" sz="3000" dirty="0"/>
              <a:t> is the consort of Vishnu.</a:t>
            </a:r>
          </a:p>
          <a:p>
            <a:endParaRPr lang="en-US" sz="3000" dirty="0"/>
          </a:p>
          <a:p>
            <a:r>
              <a:rPr lang="en-US" sz="3000" dirty="0"/>
              <a:t> She is the deity of prosperity and wealth.</a:t>
            </a:r>
          </a:p>
        </p:txBody>
      </p:sp>
      <p:pic>
        <p:nvPicPr>
          <p:cNvPr id="27653" name="Picture 5" descr="http://www.aa.tufs.ac.jp/~kmach/images/god_b_0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3727" y="298937"/>
            <a:ext cx="5110273" cy="6553201"/>
          </a:xfrm>
          <a:noFill/>
          <a:ln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781800" y="1981200"/>
            <a:ext cx="2286000" cy="1524000"/>
          </a:xfrm>
        </p:spPr>
        <p:txBody>
          <a:bodyPr>
            <a:normAutofit/>
          </a:bodyPr>
          <a:lstStyle/>
          <a:p>
            <a:r>
              <a:rPr lang="en-US" sz="3000" dirty="0"/>
              <a:t>Ganesh: Deity of knowledge </a:t>
            </a:r>
          </a:p>
        </p:txBody>
      </p:sp>
      <p:pic>
        <p:nvPicPr>
          <p:cNvPr id="3074" name="Picture 2" descr="https://lh5.ggpht.com/zN8JFJdAEm-9T6nnRk6VF5FqsyK5G1MgNK7W3CFIWTNUnH0r9jNTaYJxEcVEAx-5bA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1538" y="2057400"/>
            <a:ext cx="3276600" cy="4114800"/>
          </a:xfrm>
        </p:spPr>
        <p:txBody>
          <a:bodyPr>
            <a:normAutofit/>
          </a:bodyPr>
          <a:lstStyle/>
          <a:p>
            <a:r>
              <a:rPr lang="en-US" sz="3000" dirty="0" err="1"/>
              <a:t>Parvati</a:t>
            </a:r>
            <a:r>
              <a:rPr lang="en-US" sz="3000" dirty="0"/>
              <a:t> is the consort of Shiva.</a:t>
            </a:r>
          </a:p>
          <a:p>
            <a:endParaRPr lang="en-US" sz="3000" dirty="0"/>
          </a:p>
          <a:p>
            <a:r>
              <a:rPr lang="en-US" sz="3000" dirty="0"/>
              <a:t>They are shown with their son, </a:t>
            </a:r>
            <a:r>
              <a:rPr lang="en-US" sz="3000" dirty="0" err="1"/>
              <a:t>Ganesh</a:t>
            </a:r>
            <a:r>
              <a:rPr lang="en-US" sz="3000" dirty="0"/>
              <a:t>.</a:t>
            </a:r>
          </a:p>
        </p:txBody>
      </p:sp>
      <p:pic>
        <p:nvPicPr>
          <p:cNvPr id="4098" name="Picture 2" descr="http://www.dollsofindia.com/images/products/shiva-pictures/shiva-parvati-and-ganesha-BD0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-42392"/>
            <a:ext cx="5152292" cy="69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Hindu Deities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r>
              <a:rPr lang="en-US" sz="2800" dirty="0"/>
              <a:t>Rama and </a:t>
            </a:r>
            <a:r>
              <a:rPr lang="en-US" sz="2800" dirty="0" err="1"/>
              <a:t>Sita</a:t>
            </a:r>
            <a:r>
              <a:rPr lang="en-US" sz="2800" dirty="0"/>
              <a:t> with their loyal friend, Hanuman.</a:t>
            </a:r>
          </a:p>
        </p:txBody>
      </p:sp>
      <p:pic>
        <p:nvPicPr>
          <p:cNvPr id="28678" name="Picture 6" descr="rama and sita.jpg 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066800"/>
            <a:ext cx="3111500" cy="4495800"/>
          </a:xfrm>
        </p:spPr>
      </p:pic>
      <p:pic>
        <p:nvPicPr>
          <p:cNvPr id="28679" name="Picture 7" descr="Hanuman.jpg     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3162300" cy="3714750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876800" y="5486400"/>
            <a:ext cx="395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The ideal man and woman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990600" y="6319838"/>
            <a:ext cx="326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Devotion and courage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Please answer the following questions: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6FF33"/>
                </a:solidFill>
              </a:rPr>
              <a:t>How did the caste system begin?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How did the caste system influence the daily life of Hindus?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D60093"/>
                </a:solidFill>
              </a:rPr>
              <a:t>How did the belief in reincarnation support the caste system?</a:t>
            </a:r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Hinduism Has No One Founder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05000"/>
            <a:ext cx="4572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Unlike some other religions of the world.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2800" dirty="0"/>
              <a:t>Like a large tree, Hindu beliefs developed over long periods of time.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2800" dirty="0"/>
              <a:t>It is difficult to organize Hindu beliefs into one major system.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2800" dirty="0"/>
              <a:t>No one authoritative scripture.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76400"/>
            <a:ext cx="3810000" cy="3844925"/>
          </a:xfrm>
          <a:noFill/>
          <a:ln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96900" y="5562600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Symbol of  Hinduism</a:t>
            </a:r>
          </a:p>
        </p:txBody>
      </p:sp>
      <p:pic>
        <p:nvPicPr>
          <p:cNvPr id="4104" name="Picture 8" descr="http://images.google.com/images?q=tbn:v2JoZmts9hlJcM:www.norwichinterfaith.co.uk/hindu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Origins and Beliefs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Hindus share a world view.</a:t>
            </a:r>
          </a:p>
          <a:p>
            <a:endParaRPr lang="en-US" sz="2800" u="sng" dirty="0"/>
          </a:p>
          <a:p>
            <a:r>
              <a:rPr lang="en-US" sz="2800" dirty="0"/>
              <a:t>Religion is a way for one’s soul to be free of</a:t>
            </a:r>
          </a:p>
          <a:p>
            <a:pPr lvl="1"/>
            <a:r>
              <a:rPr lang="en-US" sz="2400" dirty="0"/>
              <a:t>illusions  </a:t>
            </a:r>
          </a:p>
          <a:p>
            <a:pPr lvl="1"/>
            <a:r>
              <a:rPr lang="en-US" sz="2400" dirty="0"/>
              <a:t>disappointments </a:t>
            </a:r>
          </a:p>
          <a:p>
            <a:pPr lvl="1"/>
            <a:r>
              <a:rPr lang="en-US" sz="2400" dirty="0"/>
              <a:t>mistakes in people’s lives.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7400"/>
            <a:ext cx="3810000" cy="3319463"/>
          </a:xfrm>
          <a:noFill/>
          <a:ln/>
        </p:spPr>
      </p:pic>
      <p:pic>
        <p:nvPicPr>
          <p:cNvPr id="5126" name="Picture 6" descr="dws-t-is-one-Hindu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948113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Hindu Teachers Studied the Vedas and asked Questions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What is morality ?</a:t>
            </a:r>
          </a:p>
          <a:p>
            <a:endParaRPr lang="en-US" sz="2800" dirty="0"/>
          </a:p>
          <a:p>
            <a:r>
              <a:rPr lang="en-US" sz="2800" dirty="0"/>
              <a:t>Is there eternal life ?</a:t>
            </a:r>
          </a:p>
          <a:p>
            <a:endParaRPr lang="en-US" sz="2800" dirty="0"/>
          </a:p>
          <a:p>
            <a:r>
              <a:rPr lang="en-US" sz="2800" dirty="0"/>
              <a:t>What is the soul ?</a:t>
            </a:r>
          </a:p>
          <a:p>
            <a:endParaRPr lang="en-US" sz="2800" dirty="0"/>
          </a:p>
          <a:p>
            <a:r>
              <a:rPr lang="en-US" sz="2800" dirty="0"/>
              <a:t>How can one escape suffering ?</a:t>
            </a: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3810000" cy="3776663"/>
          </a:xfrm>
          <a:noFill/>
          <a:ln/>
        </p:spPr>
      </p:pic>
      <p:pic>
        <p:nvPicPr>
          <p:cNvPr id="6151" name="Picture 7" descr="http://www.spiritualtimesindia.com/sacred-scriptures/gifs/veda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52" y="2133600"/>
            <a:ext cx="4129548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Upanishads: A Sacred Book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267200"/>
          </a:xfrm>
        </p:spPr>
        <p:txBody>
          <a:bodyPr/>
          <a:lstStyle/>
          <a:p>
            <a:r>
              <a:rPr lang="en-US" sz="2800" dirty="0"/>
              <a:t>A collection of dialogues between Hindu teachers and students.</a:t>
            </a:r>
          </a:p>
          <a:p>
            <a:endParaRPr lang="en-US" sz="2800" dirty="0"/>
          </a:p>
          <a:p>
            <a:r>
              <a:rPr lang="en-US" sz="2800" dirty="0"/>
              <a:t>Exploring ways people could be liberated from desires and suffering in life.</a:t>
            </a:r>
          </a:p>
        </p:txBody>
      </p:sp>
      <p:pic>
        <p:nvPicPr>
          <p:cNvPr id="18438" name="Picture 1030" descr="Upanishads.jpg                                                 0002B8B4JScheinkopf-206-030257         BF0D2A56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828800"/>
            <a:ext cx="4168775" cy="443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Hindu Ideas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86800" cy="2438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Hindus believe </a:t>
            </a:r>
            <a:r>
              <a:rPr lang="en-US" sz="2800" u="sng" dirty="0"/>
              <a:t>all life is</a:t>
            </a:r>
            <a:r>
              <a:rPr lang="en-US" sz="2800" dirty="0"/>
              <a:t> </a:t>
            </a:r>
            <a:r>
              <a:rPr lang="en-US" sz="2800" u="sng" dirty="0"/>
              <a:t>interconnected.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u="sng" dirty="0"/>
              <a:t>Atman</a:t>
            </a:r>
            <a:r>
              <a:rPr lang="en-US" sz="2800" dirty="0"/>
              <a:t> is the </a:t>
            </a:r>
            <a:r>
              <a:rPr lang="en-US" sz="2800" u="sng" dirty="0"/>
              <a:t>individual soul</a:t>
            </a:r>
            <a:r>
              <a:rPr lang="en-US" sz="2800" dirty="0"/>
              <a:t> of a living being.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u="sng" dirty="0"/>
              <a:t>Brahman</a:t>
            </a:r>
            <a:r>
              <a:rPr lang="en-US" sz="2800" dirty="0"/>
              <a:t> is the </a:t>
            </a:r>
            <a:r>
              <a:rPr lang="en-US" sz="2800" u="sng" dirty="0"/>
              <a:t>world soul.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/>
              <a:t>Brahman contains and unites all </a:t>
            </a:r>
            <a:r>
              <a:rPr lang="en-US" sz="2800" dirty="0" err="1"/>
              <a:t>atmans</a:t>
            </a:r>
            <a:r>
              <a:rPr lang="en-US" sz="2800" dirty="0"/>
              <a:t>.</a:t>
            </a:r>
          </a:p>
        </p:txBody>
      </p:sp>
      <p:pic>
        <p:nvPicPr>
          <p:cNvPr id="7177" name="Picture 9" descr="http://www.harekrsna.com/philosophy/gss/sastra/knowledge/ved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86200"/>
            <a:ext cx="505552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Goal for Hindus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Understanding the relationship between the </a:t>
            </a:r>
            <a:r>
              <a:rPr lang="en-US" sz="2800" u="sng" dirty="0"/>
              <a:t>atman</a:t>
            </a:r>
            <a:r>
              <a:rPr lang="en-US" sz="2800" dirty="0"/>
              <a:t> and </a:t>
            </a:r>
            <a:r>
              <a:rPr lang="en-US" sz="2800" u="sng" dirty="0"/>
              <a:t>Brahman.</a:t>
            </a:r>
          </a:p>
          <a:p>
            <a:endParaRPr lang="en-US" sz="2800" u="sng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8200" name="Picture 8" descr="http://www.atmajyoti.org/images/krishna_arjun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038600" cy="39417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Hindus believe in Moksha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419600"/>
          </a:xfrm>
        </p:spPr>
        <p:txBody>
          <a:bodyPr/>
          <a:lstStyle/>
          <a:p>
            <a:r>
              <a:rPr lang="en-US" sz="2800" dirty="0"/>
              <a:t>“A state of perfect understanding of all things.”</a:t>
            </a:r>
          </a:p>
          <a:p>
            <a:pPr>
              <a:buFontTx/>
              <a:buNone/>
            </a:pPr>
            <a:endParaRPr lang="en-US" sz="2800" dirty="0"/>
          </a:p>
          <a:p>
            <a:r>
              <a:rPr lang="en-US" sz="2800" dirty="0"/>
              <a:t>If one achieves </a:t>
            </a:r>
            <a:r>
              <a:rPr lang="en-US" sz="2800" dirty="0" err="1"/>
              <a:t>moksha</a:t>
            </a:r>
            <a:r>
              <a:rPr lang="en-US" sz="2800" dirty="0"/>
              <a:t>, one can gain release from life in this world.</a:t>
            </a:r>
          </a:p>
        </p:txBody>
      </p:sp>
      <p:pic>
        <p:nvPicPr>
          <p:cNvPr id="9224" name="Picture 8" descr="http://www.himalayanacademy.com/resources/books/dws/images/dws_r7_precepts-Mok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3521075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715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Ch. 3.2a Roots of Hinduism</vt:lpstr>
      <vt:lpstr>Aryan Invasions caused Change</vt:lpstr>
      <vt:lpstr>Hinduism Has No One Founder</vt:lpstr>
      <vt:lpstr>Origins and Beliefs</vt:lpstr>
      <vt:lpstr>Hindu Teachers Studied the Vedas and asked Questions</vt:lpstr>
      <vt:lpstr>The Upanishads: A Sacred Book</vt:lpstr>
      <vt:lpstr>Hindu Ideas</vt:lpstr>
      <vt:lpstr>The Goal for Hindus</vt:lpstr>
      <vt:lpstr>Hindus believe in Moksha</vt:lpstr>
      <vt:lpstr>Hindus believe in Reincarnation</vt:lpstr>
      <vt:lpstr>Karma:  The Law of Cause and Effect</vt:lpstr>
      <vt:lpstr>PowerPoint Presentation</vt:lpstr>
      <vt:lpstr>Ideas strengthened the Caste System</vt:lpstr>
      <vt:lpstr>Beliefs and Structures Dominated People’s Lives</vt:lpstr>
      <vt:lpstr>Hinduism Developed Further</vt:lpstr>
      <vt:lpstr>Vishnu The Protector</vt:lpstr>
      <vt:lpstr>Shiva: The Destroyer</vt:lpstr>
      <vt:lpstr>PowerPoint Presentation</vt:lpstr>
      <vt:lpstr>PowerPoint Presentation</vt:lpstr>
      <vt:lpstr>A New Religion Formed: Jainism</vt:lpstr>
      <vt:lpstr>PowerPoint Presentation</vt:lpstr>
      <vt:lpstr>PowerPoint Presentation</vt:lpstr>
      <vt:lpstr>PowerPoint Presentation</vt:lpstr>
      <vt:lpstr>Hindu Deities</vt:lpstr>
      <vt:lpstr>Please answer the following questions:</vt:lpstr>
    </vt:vector>
  </TitlesOfParts>
  <Company>Glenbrook South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4/21/10</dc:title>
  <dc:creator>Glebrook High Schools</dc:creator>
  <cp:lastModifiedBy>eparas</cp:lastModifiedBy>
  <cp:revision>20</cp:revision>
  <dcterms:created xsi:type="dcterms:W3CDTF">2010-04-20T22:39:12Z</dcterms:created>
  <dcterms:modified xsi:type="dcterms:W3CDTF">2015-05-07T13:27:39Z</dcterms:modified>
</cp:coreProperties>
</file>