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0F6A3B-F46A-4272-A7C6-AC7E93814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D9DF29-117E-4BA9-A639-CDF4C8FE7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11E8-C0E1-48A7-A2AE-F4FAEE6DE02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86F4-D69F-48DA-BD46-DBEED62A9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5029200" cy="1143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Ch. 3.2b Buddhism</a:t>
            </a:r>
            <a:endParaRPr lang="en-US" sz="5000" dirty="0"/>
          </a:p>
        </p:txBody>
      </p:sp>
      <p:pic>
        <p:nvPicPr>
          <p:cNvPr id="4" name="Picture 2" descr="C:\Documents and Settings\kranalli\Local Settings\Temporary Internet Files\Content.IE5\TCWJXIQZ\MC9000478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354" y="609600"/>
            <a:ext cx="5545822" cy="5715000"/>
          </a:xfrm>
          <a:prstGeom prst="rect">
            <a:avLst/>
          </a:prstGeom>
          <a:noFill/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3657600" cy="4191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1"/>
                </a:solidFill>
              </a:rPr>
              <a:t>Objective</a:t>
            </a:r>
            <a:r>
              <a:rPr lang="en-US" sz="4000" dirty="0" smtClean="0">
                <a:solidFill>
                  <a:schemeClr val="tx1"/>
                </a:solidFill>
              </a:rPr>
              <a:t>: Compare and contrast Buddhism and Hinduism.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Eightfold Path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752600"/>
            <a:ext cx="42672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This is also called the </a:t>
            </a:r>
            <a:r>
              <a:rPr lang="en-US" sz="2800" u="sng" dirty="0"/>
              <a:t>“Middle Way.”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There is a path </a:t>
            </a:r>
            <a:r>
              <a:rPr lang="en-US" sz="2800" u="sng" dirty="0"/>
              <a:t>between </a:t>
            </a:r>
            <a:r>
              <a:rPr lang="en-US" sz="2800" dirty="0"/>
              <a:t>desire and self denial 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Anyone can find the path and reach </a:t>
            </a:r>
            <a:r>
              <a:rPr lang="en-US" sz="2800" u="sng" dirty="0"/>
              <a:t>Nirvana.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Release from pain and selfishness.</a:t>
            </a:r>
          </a:p>
        </p:txBody>
      </p:sp>
      <p:pic>
        <p:nvPicPr>
          <p:cNvPr id="10245" name="Picture 5" descr="C:\Documents and Settings\JSCHEINKOPF\Application Data\Microsoft\Media Catalog\wheel color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841" y="2201863"/>
            <a:ext cx="4275959" cy="4122737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8 Things We Can Do to Achieve Nirvana</a:t>
            </a:r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Right views</a:t>
            </a:r>
          </a:p>
          <a:p>
            <a:r>
              <a:rPr lang="en-US" sz="2800" dirty="0"/>
              <a:t>Right intentions</a:t>
            </a:r>
          </a:p>
          <a:p>
            <a:r>
              <a:rPr lang="en-US" sz="2800" dirty="0"/>
              <a:t>Right Speech</a:t>
            </a:r>
          </a:p>
          <a:p>
            <a:r>
              <a:rPr lang="en-US" sz="2800" dirty="0"/>
              <a:t>Right Action</a:t>
            </a:r>
          </a:p>
          <a:p>
            <a:r>
              <a:rPr lang="en-US" sz="2800" dirty="0"/>
              <a:t>Right Livelihood</a:t>
            </a:r>
          </a:p>
          <a:p>
            <a:r>
              <a:rPr lang="en-US" sz="2800" dirty="0"/>
              <a:t>Right Effort</a:t>
            </a:r>
          </a:p>
          <a:p>
            <a:r>
              <a:rPr lang="en-US" sz="2800" dirty="0"/>
              <a:t>Right Mindfulness</a:t>
            </a:r>
          </a:p>
          <a:p>
            <a:r>
              <a:rPr lang="en-US" sz="2800" dirty="0"/>
              <a:t>Right Concentration</a:t>
            </a:r>
          </a:p>
          <a:p>
            <a:endParaRPr lang="en-US" sz="2800" dirty="0"/>
          </a:p>
        </p:txBody>
      </p:sp>
      <p:pic>
        <p:nvPicPr>
          <p:cNvPr id="17413" name="Picture 1029" descr="C:\Documents and Settings\JSCHEINKOPF\Application Data\Microsoft\Media Catalog\wheel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6289" y="2138363"/>
            <a:ext cx="4349511" cy="4338637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Did Buddha Believe 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It took many lifetimes to master the Middle Way.</a:t>
            </a:r>
          </a:p>
          <a:p>
            <a:r>
              <a:rPr lang="en-US" sz="2800" dirty="0"/>
              <a:t>It was </a:t>
            </a:r>
            <a:r>
              <a:rPr lang="en-US" sz="2800" u="sng" dirty="0"/>
              <a:t>possible</a:t>
            </a:r>
            <a:r>
              <a:rPr lang="en-US" sz="2800" dirty="0"/>
              <a:t> to reach Nirvana in one lifetime.</a:t>
            </a:r>
          </a:p>
          <a:p>
            <a:r>
              <a:rPr lang="en-US" sz="2800" dirty="0"/>
              <a:t>Be released from pain and suffering.</a:t>
            </a:r>
          </a:p>
        </p:txBody>
      </p:sp>
      <p:pic>
        <p:nvPicPr>
          <p:cNvPr id="11269" name="Picture 5" descr="C:\Documents and Settings\JSCHEINKOPF\Application Data\Microsoft\Media Catalog\buddha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828800"/>
            <a:ext cx="4019550" cy="477264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Buddhism Spread Beyond India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/>
          <a:p>
            <a:r>
              <a:rPr lang="en-US" sz="2800" dirty="0"/>
              <a:t>Sri Lanka</a:t>
            </a:r>
          </a:p>
          <a:p>
            <a:r>
              <a:rPr lang="en-US" sz="2800" dirty="0"/>
              <a:t>Burma</a:t>
            </a:r>
          </a:p>
          <a:p>
            <a:r>
              <a:rPr lang="en-US" sz="2800" dirty="0"/>
              <a:t>Thailand</a:t>
            </a:r>
          </a:p>
          <a:p>
            <a:r>
              <a:rPr lang="en-US" sz="2800" dirty="0"/>
              <a:t>China</a:t>
            </a:r>
          </a:p>
          <a:p>
            <a:r>
              <a:rPr lang="en-US" sz="2800" dirty="0"/>
              <a:t>Korea</a:t>
            </a:r>
          </a:p>
          <a:p>
            <a:r>
              <a:rPr lang="en-US" sz="2800" dirty="0"/>
              <a:t>Japan</a:t>
            </a:r>
          </a:p>
          <a:p>
            <a:r>
              <a:rPr lang="en-US" sz="2800" dirty="0"/>
              <a:t>Mainly through trade.</a:t>
            </a:r>
          </a:p>
        </p:txBody>
      </p:sp>
      <p:pic>
        <p:nvPicPr>
          <p:cNvPr id="14341" name="Picture 5" descr="C:\Documents and Settings\JSCHEINKOPF\Application Data\Microsoft\Media Catalog\buddha sri lanks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905000"/>
            <a:ext cx="4904362" cy="41910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Images of Buddha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Reflect the people living in particular area.</a:t>
            </a:r>
          </a:p>
        </p:txBody>
      </p:sp>
      <p:pic>
        <p:nvPicPr>
          <p:cNvPr id="20485" name="Picture 5" descr="C:\Documents and Settings\JSCHEINKOPF\Application Data\Microsoft\Media Catalog\Buddha China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2133600"/>
            <a:ext cx="4623371" cy="41148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isn’t Buddhism India’s Major Religion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Hinduism absorbed many Buddhist ideas.</a:t>
            </a:r>
          </a:p>
          <a:p>
            <a:r>
              <a:rPr lang="en-US" sz="2800" dirty="0"/>
              <a:t>Buddha became one of many faces of Vishnu.</a:t>
            </a:r>
          </a:p>
          <a:p>
            <a:r>
              <a:rPr lang="en-US" sz="2800" dirty="0"/>
              <a:t>No strong need for Hindus to convert to Buddhism.</a:t>
            </a:r>
          </a:p>
          <a:p>
            <a:endParaRPr lang="en-US" sz="2800" dirty="0"/>
          </a:p>
        </p:txBody>
      </p:sp>
      <p:pic>
        <p:nvPicPr>
          <p:cNvPr id="15365" name="Picture 5" descr="C:\Documents and Settings\JSCHEINKOPF\Application Data\Microsoft\Media Catalog\Vishnu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9663" y="1981199"/>
            <a:ext cx="3538537" cy="4458867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Buddha’s Death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Siddhartha lay between two trees.</a:t>
            </a:r>
          </a:p>
          <a:p>
            <a:r>
              <a:rPr lang="en-US" sz="2800" dirty="0"/>
              <a:t>Accepted an offering of food.</a:t>
            </a:r>
          </a:p>
          <a:p>
            <a:r>
              <a:rPr lang="en-US" sz="2800" dirty="0"/>
              <a:t>Knowing it was bad, he still ate it.</a:t>
            </a:r>
          </a:p>
          <a:p>
            <a:r>
              <a:rPr lang="en-US" sz="2800" dirty="0"/>
              <a:t>Showed his calm acceptance of death.</a:t>
            </a:r>
          </a:p>
        </p:txBody>
      </p:sp>
      <p:pic>
        <p:nvPicPr>
          <p:cNvPr id="18437" name="Picture 5" descr="C:\Documents and Settings\JSCHEINKOPF\Application Data\Microsoft\Media Catalog\buddha reclining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400" y="2209800"/>
            <a:ext cx="4410000" cy="37338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Buddhist Monks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Live in a  </a:t>
            </a:r>
            <a:r>
              <a:rPr lang="en-US" sz="2800" u="sng" dirty="0" err="1"/>
              <a:t>sangha</a:t>
            </a:r>
            <a:r>
              <a:rPr lang="en-US" sz="2800" u="sng" dirty="0"/>
              <a:t> or monastery.</a:t>
            </a:r>
          </a:p>
          <a:p>
            <a:r>
              <a:rPr lang="en-US" sz="2800" dirty="0"/>
              <a:t>Devotion to religion.</a:t>
            </a:r>
          </a:p>
          <a:p>
            <a:r>
              <a:rPr lang="en-US" sz="2800" dirty="0"/>
              <a:t>Teaching Buddhist philosophy, sciences.</a:t>
            </a:r>
          </a:p>
        </p:txBody>
      </p:sp>
      <p:pic>
        <p:nvPicPr>
          <p:cNvPr id="16389" name="Picture 5" descr="C:\Documents and Settings\JSCHEINKOPF\Application Data\Microsoft\Media Catalog\Buddhist_Monks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133600"/>
            <a:ext cx="3810000" cy="31750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Comparing Buddhism and Hinduism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Reincarnation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Belief in many gods.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Used the Caste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Belief in </a:t>
            </a:r>
            <a:r>
              <a:rPr lang="en-US" sz="2800" dirty="0" err="1"/>
              <a:t>Moksha</a:t>
            </a:r>
            <a:r>
              <a:rPr lang="en-US" sz="2800" dirty="0"/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/>
              <a:t>“perfect understanding”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/>
              <a:t>Many lifetimes to reach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419600" y="1905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Reincarnation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Rejects idea of many gods.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Rejected the Caste System.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Belief in Nirvana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May be reached in one lifetime.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Founder of Buddhism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191000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Siddhartha Gautama</a:t>
            </a:r>
          </a:p>
          <a:p>
            <a:r>
              <a:rPr lang="en-US" sz="2800" dirty="0"/>
              <a:t>Born into a noble family –He was a prince in Nepal.</a:t>
            </a:r>
          </a:p>
          <a:p>
            <a:endParaRPr lang="en-US" sz="2800" dirty="0"/>
          </a:p>
          <a:p>
            <a:r>
              <a:rPr lang="en-US" sz="2800" dirty="0"/>
              <a:t>His mother, </a:t>
            </a:r>
            <a:r>
              <a:rPr lang="en-US" sz="2800" dirty="0" err="1"/>
              <a:t>Mahamaya</a:t>
            </a:r>
            <a:r>
              <a:rPr lang="en-US" sz="2800" dirty="0"/>
              <a:t>-</a:t>
            </a:r>
          </a:p>
          <a:p>
            <a:r>
              <a:rPr lang="en-US" sz="2800" dirty="0"/>
              <a:t>Dreamed of a beautiful silver elephant.</a:t>
            </a:r>
          </a:p>
          <a:p>
            <a:r>
              <a:rPr lang="en-US" sz="2800" dirty="0"/>
              <a:t>Priests asked to interpret this dream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077" name="Picture 5" descr="C:\Documents and Settings\JSCHEINKOPF\Application Data\Microsoft\Media Catalog\birth_siddhartha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848070"/>
            <a:ext cx="3625850" cy="4999044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Priest’s Prophesy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If Siddhartha </a:t>
            </a:r>
            <a:r>
              <a:rPr lang="en-US" sz="2800" u="sng" dirty="0"/>
              <a:t>stayed</a:t>
            </a:r>
            <a:r>
              <a:rPr lang="en-US" sz="2800" dirty="0"/>
              <a:t> at home – he would become a </a:t>
            </a:r>
            <a:r>
              <a:rPr lang="en-US" sz="2800" u="sng" dirty="0"/>
              <a:t>world leader.</a:t>
            </a:r>
          </a:p>
          <a:p>
            <a:endParaRPr lang="en-US" sz="2800" u="sng" dirty="0"/>
          </a:p>
          <a:p>
            <a:r>
              <a:rPr lang="en-US" sz="2800" dirty="0"/>
              <a:t>If Siddhartha </a:t>
            </a:r>
            <a:r>
              <a:rPr lang="en-US" sz="2800" u="sng" dirty="0"/>
              <a:t>left </a:t>
            </a:r>
            <a:r>
              <a:rPr lang="en-US" sz="2800" dirty="0"/>
              <a:t>his home – he would become a </a:t>
            </a:r>
            <a:r>
              <a:rPr lang="en-US" sz="2800" u="sng" dirty="0"/>
              <a:t>spiritual leader</a:t>
            </a:r>
            <a:r>
              <a:rPr lang="en-US" sz="2800" dirty="0"/>
              <a:t>.</a:t>
            </a:r>
          </a:p>
        </p:txBody>
      </p:sp>
      <p:pic>
        <p:nvPicPr>
          <p:cNvPr id="4101" name="Picture 5" descr="C:\Documents and Settings\JSCHEINKOPF\Application Data\Microsoft\Media Catalog\Siddhartah and Old Man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057400"/>
            <a:ext cx="4419600" cy="44196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Child </a:t>
            </a:r>
            <a:r>
              <a:rPr lang="en-US" dirty="0" smtClean="0"/>
              <a:t>Destined </a:t>
            </a:r>
            <a:r>
              <a:rPr lang="en-US" dirty="0"/>
              <a:t>for Greatness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Tradition relates that Siddhartha was born with 32 signs of greatness including:</a:t>
            </a:r>
          </a:p>
          <a:p>
            <a:pPr lvl="1"/>
            <a:r>
              <a:rPr lang="en-US" sz="2400" dirty="0"/>
              <a:t>golden skin.</a:t>
            </a:r>
          </a:p>
          <a:p>
            <a:pPr lvl="1"/>
            <a:r>
              <a:rPr lang="en-US" sz="2400" dirty="0"/>
              <a:t>Webbed fingers and toes.</a:t>
            </a:r>
          </a:p>
          <a:p>
            <a:pPr lvl="1">
              <a:buFontTx/>
              <a:buNone/>
            </a:pPr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19461" name="Picture 5" descr="C:\Documents and Settings\JSCHEINKOPF\Application Data\Microsoft\Media Catalog\budhead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5613" y="1676400"/>
            <a:ext cx="3990975" cy="5038777"/>
          </a:xfrm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62438" y="4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Siddhartha’s Quest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Siddhartha’s father kept  him isolated from the outside world.</a:t>
            </a:r>
          </a:p>
          <a:p>
            <a:r>
              <a:rPr lang="en-US" sz="2800" dirty="0"/>
              <a:t>He wanted to see life beyond the palace walls.</a:t>
            </a:r>
          </a:p>
        </p:txBody>
      </p:sp>
      <p:pic>
        <p:nvPicPr>
          <p:cNvPr id="5125" name="Picture 5" descr="C:\Documents and Settings\JSCHEINKOPF\Application Data\Microsoft\Media Catalog\leaving-palace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828800"/>
            <a:ext cx="3900311" cy="48768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Siddhartha Left the Palace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On his journey he saw three things which changed his life:</a:t>
            </a:r>
          </a:p>
          <a:p>
            <a:pPr lvl="1"/>
            <a:r>
              <a:rPr lang="en-US" sz="2400" dirty="0"/>
              <a:t> An old man.</a:t>
            </a:r>
          </a:p>
          <a:p>
            <a:pPr lvl="1"/>
            <a:r>
              <a:rPr lang="en-US" sz="2400" dirty="0"/>
              <a:t>A sick man</a:t>
            </a:r>
          </a:p>
          <a:p>
            <a:pPr lvl="1"/>
            <a:r>
              <a:rPr lang="en-US" sz="2400" dirty="0"/>
              <a:t>A corpse to be cremated.</a:t>
            </a:r>
          </a:p>
          <a:p>
            <a:pPr lvl="1"/>
            <a:r>
              <a:rPr lang="en-US" sz="2400" dirty="0"/>
              <a:t>A holy man at peace.</a:t>
            </a:r>
          </a:p>
        </p:txBody>
      </p:sp>
      <p:pic>
        <p:nvPicPr>
          <p:cNvPr id="6149" name="Picture 5" descr="C:\Documents and Settings\JSCHEINKOPF\Application Data\Microsoft\Media Catalog\Old Man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76400"/>
            <a:ext cx="3810000" cy="5020601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Siddhartha Learns the Truth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810000" cy="4114800"/>
          </a:xfrm>
        </p:spPr>
        <p:txBody>
          <a:bodyPr/>
          <a:lstStyle/>
          <a:p>
            <a:r>
              <a:rPr lang="en-US" sz="2800" dirty="0"/>
              <a:t>For the first time saw:</a:t>
            </a:r>
          </a:p>
          <a:p>
            <a:r>
              <a:rPr lang="en-US" sz="2800" u="sng" dirty="0"/>
              <a:t>All  living things experienced suffering.</a:t>
            </a:r>
          </a:p>
          <a:p>
            <a:endParaRPr lang="en-US" sz="2800" dirty="0"/>
          </a:p>
          <a:p>
            <a:r>
              <a:rPr lang="en-US" sz="2800" dirty="0"/>
              <a:t>He devoted his life to finding a way to end suffering in the world.</a:t>
            </a:r>
          </a:p>
        </p:txBody>
      </p:sp>
      <p:pic>
        <p:nvPicPr>
          <p:cNvPr id="7173" name="Picture 5" descr="C:\Documents and Settings\JSCHEINKOPF\Application Data\Microsoft\Media Catalog\suffering ma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1905000"/>
            <a:ext cx="4545037" cy="44958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Siddhartha’s Goal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To find </a:t>
            </a:r>
            <a:r>
              <a:rPr lang="en-US" sz="2400" u="sng" dirty="0"/>
              <a:t>enlightenment (wisdom) .</a:t>
            </a:r>
          </a:p>
          <a:p>
            <a:endParaRPr lang="en-US" sz="2400" u="sng" dirty="0"/>
          </a:p>
          <a:p>
            <a:r>
              <a:rPr lang="en-US" sz="2400" dirty="0"/>
              <a:t>He tried several ways to find truth.</a:t>
            </a:r>
            <a:endParaRPr lang="en-US" sz="2400" u="sng" dirty="0"/>
          </a:p>
          <a:p>
            <a:endParaRPr lang="en-US" sz="2400" dirty="0"/>
          </a:p>
          <a:p>
            <a:r>
              <a:rPr lang="en-US" sz="2400" dirty="0"/>
              <a:t>He became known as the  “</a:t>
            </a:r>
            <a:r>
              <a:rPr lang="en-US" sz="2400" u="sng" dirty="0"/>
              <a:t>Buddha.”</a:t>
            </a:r>
          </a:p>
          <a:p>
            <a:pPr lvl="1"/>
            <a:r>
              <a:rPr lang="en-US" sz="2000" u="sng" dirty="0"/>
              <a:t>“Enlightened one”</a:t>
            </a:r>
          </a:p>
          <a:p>
            <a:pPr lvl="1"/>
            <a:r>
              <a:rPr lang="en-US" sz="2000" u="sng" dirty="0"/>
              <a:t>Traveled with his message</a:t>
            </a:r>
          </a:p>
        </p:txBody>
      </p:sp>
      <p:pic>
        <p:nvPicPr>
          <p:cNvPr id="8197" name="Picture 5" descr="C:\Documents and Settings\JSCHEINKOPF\Application Data\Microsoft\Media Catalog\buddha meditating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1" y="1981200"/>
            <a:ext cx="3441700" cy="4605518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Noble Truths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724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1. Everything in life is suffering and sorrow.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2. Suffering is caused by selfish desire.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3. </a:t>
            </a:r>
            <a:r>
              <a:rPr lang="en-US" sz="2800" dirty="0"/>
              <a:t>The way to end suffering: End desire.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4</a:t>
            </a:r>
            <a:r>
              <a:rPr lang="en-US" sz="2800" dirty="0"/>
              <a:t>. Way to end desire: Follow the </a:t>
            </a:r>
            <a:r>
              <a:rPr lang="en-US" sz="2800" u="sng" dirty="0"/>
              <a:t>Eightfold Path.</a:t>
            </a:r>
          </a:p>
          <a:p>
            <a:pPr>
              <a:lnSpc>
                <a:spcPct val="90000"/>
              </a:lnSpc>
            </a:pPr>
            <a:endParaRPr lang="en-US" sz="2400" u="sng" dirty="0"/>
          </a:p>
        </p:txBody>
      </p:sp>
      <p:pic>
        <p:nvPicPr>
          <p:cNvPr id="9221" name="Picture 5" descr="C:\Documents and Settings\JSCHEINKOPF\Application Data\Microsoft\Media Catalog\Four Noble Truth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1905000"/>
            <a:ext cx="3537833" cy="47244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525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Ch. 3.2b Buddhism</vt:lpstr>
      <vt:lpstr>The Founder of Buddhism</vt:lpstr>
      <vt:lpstr>A Priest’s Prophesy</vt:lpstr>
      <vt:lpstr>A Child Destined for Greatness</vt:lpstr>
      <vt:lpstr>Siddhartha’s Quest</vt:lpstr>
      <vt:lpstr>Siddhartha Left the Palace</vt:lpstr>
      <vt:lpstr>Siddhartha Learns the Truth</vt:lpstr>
      <vt:lpstr>Siddhartha’s Goal</vt:lpstr>
      <vt:lpstr>The Four Noble Truths</vt:lpstr>
      <vt:lpstr>The Eightfold Path</vt:lpstr>
      <vt:lpstr>8 Things We Can Do to Achieve Nirvana</vt:lpstr>
      <vt:lpstr>What Did Buddha Believe ?</vt:lpstr>
      <vt:lpstr>Buddhism Spread Beyond India</vt:lpstr>
      <vt:lpstr>Different Images of Buddha</vt:lpstr>
      <vt:lpstr>Why isn’t Buddhism India’s Major Religion ?</vt:lpstr>
      <vt:lpstr>Buddha’s Death</vt:lpstr>
      <vt:lpstr>Buddhist Monks</vt:lpstr>
      <vt:lpstr>PowerPoint Presentation</vt:lpstr>
    </vt:vector>
  </TitlesOfParts>
  <Company>Glenbrook South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4/22</dc:title>
  <dc:creator>Glebrook High Schools</dc:creator>
  <cp:lastModifiedBy>GBHSD</cp:lastModifiedBy>
  <cp:revision>11</cp:revision>
  <dcterms:created xsi:type="dcterms:W3CDTF">2010-04-21T21:20:14Z</dcterms:created>
  <dcterms:modified xsi:type="dcterms:W3CDTF">2013-04-25T19:06:26Z</dcterms:modified>
</cp:coreProperties>
</file>