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5F632-E003-43F0-859E-3F777FCDE38A}" type="datetimeFigureOut">
              <a:rPr lang="en-US" smtClean="0"/>
              <a:pPr/>
              <a:t>4/29/2013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12978-25A3-473C-8228-83DE61E098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5F632-E003-43F0-859E-3F777FCDE38A}" type="datetimeFigureOut">
              <a:rPr lang="en-US" smtClean="0"/>
              <a:pPr/>
              <a:t>4/29/2013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12978-25A3-473C-8228-83DE61E098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5F632-E003-43F0-859E-3F777FCDE38A}" type="datetimeFigureOut">
              <a:rPr lang="en-US" smtClean="0"/>
              <a:pPr/>
              <a:t>4/29/2013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12978-25A3-473C-8228-83DE61E098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063" y="930275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21336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2133600"/>
            <a:ext cx="38100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246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B0BC14EB-3E86-4D4E-9669-4C1742C2EB1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063" y="930275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2133600"/>
            <a:ext cx="38100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21336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246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835B1EF2-A17D-4CD4-B7A5-3EBE6BD40DA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5F632-E003-43F0-859E-3F777FCDE38A}" type="datetimeFigureOut">
              <a:rPr lang="en-US" smtClean="0"/>
              <a:pPr/>
              <a:t>4/29/2013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12978-25A3-473C-8228-83DE61E098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5F632-E003-43F0-859E-3F777FCDE38A}" type="datetimeFigureOut">
              <a:rPr lang="en-US" smtClean="0"/>
              <a:pPr/>
              <a:t>4/29/2013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12978-25A3-473C-8228-83DE61E098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5F632-E003-43F0-859E-3F777FCDE38A}" type="datetimeFigureOut">
              <a:rPr lang="en-US" smtClean="0"/>
              <a:pPr/>
              <a:t>4/29/2013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12978-25A3-473C-8228-83DE61E098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5F632-E003-43F0-859E-3F777FCDE38A}" type="datetimeFigureOut">
              <a:rPr lang="en-US" smtClean="0"/>
              <a:pPr/>
              <a:t>4/29/2013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12978-25A3-473C-8228-83DE61E098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5F632-E003-43F0-859E-3F777FCDE38A}" type="datetimeFigureOut">
              <a:rPr lang="en-US" smtClean="0"/>
              <a:pPr/>
              <a:t>4/29/2013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12978-25A3-473C-8228-83DE61E098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5F632-E003-43F0-859E-3F777FCDE38A}" type="datetimeFigureOut">
              <a:rPr lang="en-US" smtClean="0"/>
              <a:pPr/>
              <a:t>4/29/2013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12978-25A3-473C-8228-83DE61E098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5F632-E003-43F0-859E-3F777FCDE38A}" type="datetimeFigureOut">
              <a:rPr lang="en-US" smtClean="0"/>
              <a:pPr/>
              <a:t>4/29/2013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12978-25A3-473C-8228-83DE61E098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5F632-E003-43F0-859E-3F777FCDE38A}" type="datetimeFigureOut">
              <a:rPr lang="en-US" smtClean="0"/>
              <a:pPr/>
              <a:t>4/29/2013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12978-25A3-473C-8228-83DE61E098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85F632-E003-43F0-859E-3F777FCDE38A}" type="datetimeFigureOut">
              <a:rPr lang="en-US" smtClean="0"/>
              <a:pPr/>
              <a:t>4/29/2013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C12978-25A3-473C-8228-83DE61E0982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76200"/>
            <a:ext cx="8610600" cy="1165225"/>
          </a:xfrm>
        </p:spPr>
        <p:txBody>
          <a:bodyPr>
            <a:noAutofit/>
          </a:bodyPr>
          <a:lstStyle/>
          <a:p>
            <a:r>
              <a:rPr lang="en-US" sz="4600" dirty="0" smtClean="0">
                <a:latin typeface="Century Gothic" pitchFamily="34" charset="0"/>
              </a:rPr>
              <a:t>Ch. 30.4 Nationalism </a:t>
            </a:r>
            <a:r>
              <a:rPr lang="en-US" sz="4600" dirty="0">
                <a:latin typeface="Century Gothic" pitchFamily="34" charset="0"/>
              </a:rPr>
              <a:t>in India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" y="5562600"/>
            <a:ext cx="8305800" cy="1143000"/>
          </a:xfrm>
        </p:spPr>
        <p:txBody>
          <a:bodyPr>
            <a:normAutofit/>
          </a:bodyPr>
          <a:lstStyle/>
          <a:p>
            <a:r>
              <a:rPr lang="en-US" sz="2900" i="1" dirty="0" smtClean="0">
                <a:latin typeface="Century Gothic" pitchFamily="34" charset="0"/>
              </a:rPr>
              <a:t>Objective</a:t>
            </a:r>
            <a:r>
              <a:rPr lang="en-US" sz="2900" dirty="0" smtClean="0">
                <a:latin typeface="Century Gothic" pitchFamily="34" charset="0"/>
              </a:rPr>
              <a:t>: Summarize how Gandhi used non-violent tactics to free India from British rule.</a:t>
            </a:r>
            <a:endParaRPr lang="en-US" sz="2900" dirty="0">
              <a:latin typeface="Century Gothic" pitchFamily="34" charset="0"/>
            </a:endParaRPr>
          </a:p>
        </p:txBody>
      </p:sp>
      <p:pic>
        <p:nvPicPr>
          <p:cNvPr id="1026" name="Picture 2" descr="http://www.sbu.edu/uploadedImages/Academics/Undergraduate_Programs/School_of_Arts_and_Science/Interdisciplinary_Programs/Nonviolence/Gandhi%20spinning%20wheel%20We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123406"/>
            <a:ext cx="5867400" cy="4107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457200"/>
            <a:ext cx="7772400" cy="1143000"/>
          </a:xfrm>
        </p:spPr>
        <p:txBody>
          <a:bodyPr/>
          <a:lstStyle/>
          <a:p>
            <a:r>
              <a:rPr lang="en-US" dirty="0"/>
              <a:t>British Prejudice Greets Gandhi</a:t>
            </a:r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752600"/>
            <a:ext cx="4267200" cy="472440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Gandhi was ordered to sit in the train baggage car with other “</a:t>
            </a:r>
            <a:r>
              <a:rPr lang="en-US" sz="2800" u="sng" dirty="0"/>
              <a:t>people of color.”</a:t>
            </a:r>
            <a:endParaRPr lang="en-US" sz="2800" dirty="0"/>
          </a:p>
          <a:p>
            <a:pPr>
              <a:lnSpc>
                <a:spcPct val="90000"/>
              </a:lnSpc>
            </a:pP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2800" dirty="0"/>
              <a:t>When he refused, he was ejected from the train.</a:t>
            </a:r>
          </a:p>
          <a:p>
            <a:pPr>
              <a:lnSpc>
                <a:spcPct val="90000"/>
              </a:lnSpc>
            </a:pP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2800" dirty="0"/>
              <a:t>Gandhi began organizing against racism in South Africa .</a:t>
            </a:r>
          </a:p>
        </p:txBody>
      </p:sp>
      <p:pic>
        <p:nvPicPr>
          <p:cNvPr id="17417" name="Picture 9" descr="gandhi lawyer.jpg                                              0002B8B4JScheinkopf-206-030257         BF0D2A56: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54088" y="2133600"/>
            <a:ext cx="3273425" cy="4114800"/>
          </a:xfr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685800" y="1981200"/>
            <a:ext cx="3810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endParaRPr lang="en-US" sz="2800" dirty="0"/>
          </a:p>
        </p:txBody>
      </p:sp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286000"/>
            <a:ext cx="38100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 dirty="0" smtClean="0"/>
              <a:t>Gandhi Returns to India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221163"/>
          </a:xfrm>
        </p:spPr>
        <p:txBody>
          <a:bodyPr/>
          <a:lstStyle/>
          <a:p>
            <a:r>
              <a:rPr lang="en-US" dirty="0"/>
              <a:t>He became the leader of India’s drive for independence from Britain.</a:t>
            </a:r>
          </a:p>
          <a:p>
            <a:endParaRPr lang="en-US" dirty="0"/>
          </a:p>
          <a:p>
            <a:r>
              <a:rPr lang="en-US" dirty="0"/>
              <a:t>Led protests against the government.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/>
              <a:t>Civil Disobedience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676400"/>
            <a:ext cx="4267200" cy="4876800"/>
          </a:xfrm>
        </p:spPr>
        <p:txBody>
          <a:bodyPr>
            <a:normAutofit/>
          </a:bodyPr>
          <a:lstStyle/>
          <a:p>
            <a:r>
              <a:rPr lang="en-US" sz="2800" dirty="0"/>
              <a:t>Gandhi’s method for seeking change was “</a:t>
            </a:r>
            <a:r>
              <a:rPr lang="en-US" sz="2800" u="sng" dirty="0"/>
              <a:t>peaceful resistance</a:t>
            </a:r>
            <a:r>
              <a:rPr lang="en-US" sz="2800" dirty="0"/>
              <a:t>.”</a:t>
            </a:r>
          </a:p>
          <a:p>
            <a:endParaRPr lang="en-US" sz="2800" dirty="0"/>
          </a:p>
          <a:p>
            <a:r>
              <a:rPr lang="en-US" sz="2800" dirty="0"/>
              <a:t>A </a:t>
            </a:r>
            <a:r>
              <a:rPr lang="en-US" sz="2800" u="sng" dirty="0"/>
              <a:t>non - violent</a:t>
            </a:r>
            <a:r>
              <a:rPr lang="en-US" sz="2800" dirty="0"/>
              <a:t> means for making people’s voices heard.</a:t>
            </a:r>
          </a:p>
          <a:p>
            <a:endParaRPr lang="en-US" sz="2800" dirty="0"/>
          </a:p>
          <a:p>
            <a:r>
              <a:rPr lang="en-US" sz="2800" dirty="0"/>
              <a:t>He led strikes, boycotts, marches, fasting.</a:t>
            </a:r>
          </a:p>
        </p:txBody>
      </p:sp>
      <p:pic>
        <p:nvPicPr>
          <p:cNvPr id="5126" name="Picture 6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876800" y="1752600"/>
            <a:ext cx="3305175" cy="4114800"/>
          </a:xfrm>
          <a:noFill/>
          <a:ln/>
        </p:spPr>
      </p:pic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4800600" y="6035675"/>
            <a:ext cx="38862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200" dirty="0"/>
              <a:t>The “Mahatma” -  Great Soul</a:t>
            </a: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r>
              <a:rPr lang="en-US" dirty="0"/>
              <a:t>No Retaliation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800600" y="1905000"/>
            <a:ext cx="4343400" cy="4419600"/>
          </a:xfrm>
        </p:spPr>
        <p:txBody>
          <a:bodyPr>
            <a:normAutofit/>
          </a:bodyPr>
          <a:lstStyle/>
          <a:p>
            <a:r>
              <a:rPr lang="en-US" sz="2800" dirty="0"/>
              <a:t>Gandhi led others by his example. </a:t>
            </a:r>
          </a:p>
          <a:p>
            <a:endParaRPr lang="en-US" sz="2800" dirty="0"/>
          </a:p>
          <a:p>
            <a:r>
              <a:rPr lang="en-US" sz="2800" dirty="0"/>
              <a:t>Even if beaten, told people </a:t>
            </a:r>
            <a:r>
              <a:rPr lang="en-US" sz="2800" u="sng" dirty="0"/>
              <a:t>not</a:t>
            </a:r>
            <a:r>
              <a:rPr lang="en-US" sz="2800" dirty="0"/>
              <a:t> to retaliate with violence.</a:t>
            </a:r>
          </a:p>
          <a:p>
            <a:endParaRPr lang="en-US" sz="2800" dirty="0"/>
          </a:p>
          <a:p>
            <a:r>
              <a:rPr lang="en-US" sz="2800" dirty="0"/>
              <a:t>Gandhi spent 7 years in jail for his protests.</a:t>
            </a:r>
          </a:p>
        </p:txBody>
      </p:sp>
      <p:pic>
        <p:nvPicPr>
          <p:cNvPr id="6149" name="Picture 5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8600" y="1905000"/>
            <a:ext cx="4512278" cy="3886200"/>
          </a:xfrm>
          <a:noFill/>
          <a:ln/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609600" y="4572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sz="4000" dirty="0"/>
              <a:t>The Goal: Weaken British Political and Economic Power!</a:t>
            </a:r>
          </a:p>
        </p:txBody>
      </p:sp>
      <p:pic>
        <p:nvPicPr>
          <p:cNvPr id="30725" name="Picture 5" descr="gandhi spin.jpg                                                0002B8B4JScheinkopf-206-030257         BF0D2A56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133600"/>
            <a:ext cx="4191000" cy="3683000"/>
          </a:xfrm>
          <a:prstGeom prst="rect">
            <a:avLst/>
          </a:prstGeom>
          <a:noFill/>
        </p:spPr>
      </p:pic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267200" cy="48006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en-US" sz="3000" dirty="0" smtClean="0"/>
              <a:t>Gandhi asked people  to follow a policy of non - cooperation.</a:t>
            </a:r>
          </a:p>
          <a:p>
            <a:pPr>
              <a:lnSpc>
                <a:spcPct val="90000"/>
              </a:lnSpc>
            </a:pPr>
            <a:endParaRPr lang="en-US" sz="3000" dirty="0" smtClean="0"/>
          </a:p>
          <a:p>
            <a:pPr>
              <a:lnSpc>
                <a:spcPct val="90000"/>
              </a:lnSpc>
            </a:pPr>
            <a:r>
              <a:rPr lang="en-US" sz="3000" dirty="0" smtClean="0"/>
              <a:t>Refuse to buy British goods, refuse to pay taxes, refuse to vote!</a:t>
            </a:r>
          </a:p>
          <a:p>
            <a:pPr>
              <a:lnSpc>
                <a:spcPct val="90000"/>
              </a:lnSpc>
            </a:pPr>
            <a:endParaRPr lang="en-US" sz="3000" dirty="0" smtClean="0"/>
          </a:p>
          <a:p>
            <a:pPr>
              <a:lnSpc>
                <a:spcPct val="90000"/>
              </a:lnSpc>
            </a:pPr>
            <a:r>
              <a:rPr lang="en-US" sz="3000" dirty="0" smtClean="0"/>
              <a:t>Urged people to weave their own cloth.</a:t>
            </a:r>
          </a:p>
          <a:p>
            <a:pPr>
              <a:lnSpc>
                <a:spcPct val="90000"/>
              </a:lnSpc>
            </a:pPr>
            <a:endParaRPr lang="en-US" sz="3000" dirty="0" smtClean="0"/>
          </a:p>
          <a:p>
            <a:pPr>
              <a:lnSpc>
                <a:spcPct val="90000"/>
              </a:lnSpc>
            </a:pPr>
            <a:r>
              <a:rPr lang="en-US" sz="3000" dirty="0" smtClean="0"/>
              <a:t>Effects were soon felt by British government.</a:t>
            </a:r>
          </a:p>
          <a:p>
            <a:endParaRPr lang="en-US" dirty="0"/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/>
              <a:t>Key Events </a:t>
            </a:r>
            <a:r>
              <a:rPr lang="en-US" dirty="0" smtClean="0"/>
              <a:t>Led </a:t>
            </a:r>
            <a:r>
              <a:rPr lang="en-US" dirty="0"/>
              <a:t>to Change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752600"/>
            <a:ext cx="4191000" cy="472440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2800" u="sng" dirty="0"/>
              <a:t>The Salt March:</a:t>
            </a:r>
          </a:p>
          <a:p>
            <a:pPr>
              <a:lnSpc>
                <a:spcPct val="90000"/>
              </a:lnSpc>
            </a:pPr>
            <a:endParaRPr lang="en-US" sz="1200" dirty="0"/>
          </a:p>
          <a:p>
            <a:pPr>
              <a:lnSpc>
                <a:spcPct val="90000"/>
              </a:lnSpc>
            </a:pPr>
            <a:r>
              <a:rPr lang="en-US" sz="2800" dirty="0"/>
              <a:t>Protest against a tax on salt by British.</a:t>
            </a:r>
          </a:p>
          <a:p>
            <a:pPr>
              <a:lnSpc>
                <a:spcPct val="90000"/>
              </a:lnSpc>
            </a:pPr>
            <a:endParaRPr lang="en-US" sz="1200" dirty="0"/>
          </a:p>
          <a:p>
            <a:pPr>
              <a:lnSpc>
                <a:spcPct val="90000"/>
              </a:lnSpc>
            </a:pPr>
            <a:r>
              <a:rPr lang="en-US" sz="2800" dirty="0"/>
              <a:t>Gandhi and followers walked 240 miles to collect sea water to make salt.</a:t>
            </a:r>
          </a:p>
          <a:p>
            <a:pPr>
              <a:lnSpc>
                <a:spcPct val="90000"/>
              </a:lnSpc>
            </a:pPr>
            <a:endParaRPr lang="en-US" sz="1200" dirty="0"/>
          </a:p>
          <a:p>
            <a:pPr>
              <a:lnSpc>
                <a:spcPct val="90000"/>
              </a:lnSpc>
            </a:pPr>
            <a:r>
              <a:rPr lang="en-US" sz="2800" dirty="0"/>
              <a:t>A protest at the salt works ended in extreme violence.</a:t>
            </a:r>
          </a:p>
        </p:txBody>
      </p:sp>
      <p:pic>
        <p:nvPicPr>
          <p:cNvPr id="9222" name="Picture 6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48200" y="2514600"/>
            <a:ext cx="3810000" cy="3581400"/>
          </a:xfrm>
          <a:noFill/>
          <a:ln/>
        </p:spPr>
      </p:pic>
      <p:pic>
        <p:nvPicPr>
          <p:cNvPr id="9223" name="Picture 7" descr="Gandhi Paper                                                   00003BEFMacintosh HD                   BD798FF0: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56390" y="1828800"/>
            <a:ext cx="4435210" cy="4495800"/>
          </a:xfrm>
          <a:prstGeom prst="rect">
            <a:avLst/>
          </a:prstGeom>
          <a:noFill/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57200"/>
            <a:ext cx="7772400" cy="822325"/>
          </a:xfrm>
        </p:spPr>
        <p:txBody>
          <a:bodyPr/>
          <a:lstStyle/>
          <a:p>
            <a:r>
              <a:rPr lang="en-US" dirty="0"/>
              <a:t>India </a:t>
            </a:r>
            <a:r>
              <a:rPr lang="en-US" dirty="0" smtClean="0"/>
              <a:t>is </a:t>
            </a:r>
            <a:r>
              <a:rPr lang="en-US" dirty="0"/>
              <a:t>Granted </a:t>
            </a:r>
            <a:r>
              <a:rPr lang="en-US" dirty="0" smtClean="0"/>
              <a:t>Self-Rule</a:t>
            </a:r>
            <a:endParaRPr lang="en-US" dirty="0"/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3581400" y="1676400"/>
            <a:ext cx="5562600" cy="51816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1935 the </a:t>
            </a:r>
            <a:r>
              <a:rPr lang="en-US" sz="2800" u="sng" dirty="0"/>
              <a:t>Government of India Act </a:t>
            </a:r>
            <a:r>
              <a:rPr lang="en-US" sz="2800" dirty="0"/>
              <a:t> was passed.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2800" dirty="0"/>
              <a:t>Provided local self government and limited democratic elections.</a:t>
            </a:r>
          </a:p>
          <a:p>
            <a:pPr>
              <a:lnSpc>
                <a:spcPct val="90000"/>
              </a:lnSpc>
            </a:pP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2800" dirty="0"/>
              <a:t>Now, tensions between Hindus and Muslims heated up.</a:t>
            </a:r>
          </a:p>
          <a:p>
            <a:pPr>
              <a:lnSpc>
                <a:spcPct val="90000"/>
              </a:lnSpc>
            </a:pP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2800" dirty="0"/>
              <a:t>Muslims feared Hindu rule in a future independent India.</a:t>
            </a:r>
          </a:p>
        </p:txBody>
      </p:sp>
      <p:pic>
        <p:nvPicPr>
          <p:cNvPr id="31750" name="Picture 6" descr="&#10;Gandhi.jpg                                                     0002B8B4JScheinkopf-206-030257         BF0D2A56: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5800" y="1371600"/>
            <a:ext cx="2597150" cy="4114800"/>
          </a:xfrm>
        </p:spPr>
      </p:pic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228600" y="5638800"/>
            <a:ext cx="37338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200" dirty="0"/>
              <a:t>Gandhi Worried about </a:t>
            </a:r>
          </a:p>
          <a:p>
            <a:pPr algn="ctr"/>
            <a:r>
              <a:rPr lang="en-US" sz="2200" dirty="0"/>
              <a:t>deep divisions in India</a:t>
            </a:r>
            <a:r>
              <a:rPr lang="en-US" dirty="0"/>
              <a:t>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/>
              <a:t>Seeds of Nationalism Grew 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524000"/>
            <a:ext cx="3962400" cy="502920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Upper class Indians attended British schools.</a:t>
            </a:r>
          </a:p>
          <a:p>
            <a:pPr>
              <a:lnSpc>
                <a:spcPct val="90000"/>
              </a:lnSpc>
            </a:pP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2800" dirty="0"/>
              <a:t> They began to </a:t>
            </a:r>
            <a:r>
              <a:rPr lang="en-US" sz="2800" u="sng" dirty="0"/>
              <a:t>apply</a:t>
            </a:r>
            <a:r>
              <a:rPr lang="en-US" sz="2800" dirty="0"/>
              <a:t> western ideas of </a:t>
            </a:r>
            <a:r>
              <a:rPr lang="en-US" sz="2800" u="sng" dirty="0"/>
              <a:t>nationalism</a:t>
            </a:r>
            <a:r>
              <a:rPr lang="en-US" sz="2800" dirty="0"/>
              <a:t> and </a:t>
            </a:r>
            <a:r>
              <a:rPr lang="en-US" sz="2800" u="sng" dirty="0"/>
              <a:t>democracy.</a:t>
            </a:r>
          </a:p>
          <a:p>
            <a:pPr>
              <a:lnSpc>
                <a:spcPct val="90000"/>
              </a:lnSpc>
            </a:pP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2800" dirty="0"/>
              <a:t>They resented 200 years of British rule and its effect in India.</a:t>
            </a:r>
          </a:p>
        </p:txBody>
      </p:sp>
      <p:pic>
        <p:nvPicPr>
          <p:cNvPr id="22535" name="Picture 7" descr="Indian_National_Congress.gif                                   0002B8B4JScheinkopf-206-030257         BF0D2A56: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191000" y="1600200"/>
            <a:ext cx="4724400" cy="4024489"/>
          </a:xfrm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dirty="0"/>
              <a:t>Political Groups Formed</a:t>
            </a:r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3962400" y="1676400"/>
            <a:ext cx="4724400" cy="4648200"/>
          </a:xfrm>
        </p:spPr>
        <p:txBody>
          <a:bodyPr>
            <a:normAutofit/>
          </a:bodyPr>
          <a:lstStyle/>
          <a:p>
            <a:r>
              <a:rPr lang="en-US" sz="2800" dirty="0"/>
              <a:t>The Indian National Congress (Hindus).</a:t>
            </a:r>
          </a:p>
          <a:p>
            <a:endParaRPr lang="en-US" sz="2800" dirty="0"/>
          </a:p>
          <a:p>
            <a:r>
              <a:rPr lang="en-US" sz="2800" dirty="0"/>
              <a:t>The Muslim League.</a:t>
            </a:r>
          </a:p>
          <a:p>
            <a:endParaRPr lang="en-US" sz="2800" dirty="0"/>
          </a:p>
          <a:p>
            <a:r>
              <a:rPr lang="en-US" sz="2800" dirty="0"/>
              <a:t>Had intense differences based on their beliefs, but worked together toward a common goal.</a:t>
            </a:r>
          </a:p>
        </p:txBody>
      </p:sp>
      <p:pic>
        <p:nvPicPr>
          <p:cNvPr id="25606" name="Picture 6" descr="HIndu symbols1.jpg                                             0002B8B4JScheinkopf-206-030257         BF0D2A56: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8600" y="1447800"/>
            <a:ext cx="2895600" cy="2895600"/>
          </a:xfrm>
        </p:spPr>
      </p:pic>
      <p:pic>
        <p:nvPicPr>
          <p:cNvPr id="25607" name="Picture 7" descr="islam symbol.jpg                                               0002B8B4JScheinkopf-206-030257         BF0D2A56: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4258129"/>
            <a:ext cx="2578100" cy="2578100"/>
          </a:xfrm>
          <a:prstGeom prst="rect">
            <a:avLst/>
          </a:prstGeom>
          <a:noFill/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dirty="0"/>
              <a:t>WWI Brings Nationalist Interest</a:t>
            </a:r>
          </a:p>
        </p:txBody>
      </p:sp>
      <p:sp>
        <p:nvSpPr>
          <p:cNvPr id="26627" name="Rectangle 1027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752600"/>
            <a:ext cx="4495800" cy="4876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One million Indian men served in the British army.</a:t>
            </a:r>
          </a:p>
          <a:p>
            <a:pPr>
              <a:lnSpc>
                <a:spcPct val="90000"/>
              </a:lnSpc>
              <a:buNone/>
            </a:pP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2800" dirty="0"/>
              <a:t>Britain promised reforms leading to self government for India as a reward for military service.</a:t>
            </a:r>
          </a:p>
          <a:p>
            <a:pPr>
              <a:lnSpc>
                <a:spcPct val="90000"/>
              </a:lnSpc>
            </a:pP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2800" dirty="0"/>
              <a:t>After the war, those  promises were not kept.</a:t>
            </a:r>
          </a:p>
        </p:txBody>
      </p:sp>
      <p:pic>
        <p:nvPicPr>
          <p:cNvPr id="26630" name="Picture 1030" descr="Indian Soldier WW1.jpg                                         0002B8B4JScheinkopf-206-030257         BF0D2A56: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105400" y="1828800"/>
            <a:ext cx="3492500" cy="4800600"/>
          </a:xfrm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r>
              <a:rPr lang="en-US" dirty="0"/>
              <a:t>The </a:t>
            </a:r>
            <a:r>
              <a:rPr lang="en-US" dirty="0" err="1"/>
              <a:t>Rowlatt</a:t>
            </a:r>
            <a:r>
              <a:rPr lang="en-US" dirty="0"/>
              <a:t> Act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981200"/>
            <a:ext cx="4419600" cy="4648200"/>
          </a:xfrm>
        </p:spPr>
        <p:txBody>
          <a:bodyPr/>
          <a:lstStyle/>
          <a:p>
            <a:r>
              <a:rPr lang="en-US" sz="2800" dirty="0"/>
              <a:t>Radicals used violence to protest and show hatred of British rule.</a:t>
            </a:r>
          </a:p>
          <a:p>
            <a:endParaRPr lang="en-US" sz="2800" dirty="0"/>
          </a:p>
          <a:p>
            <a:r>
              <a:rPr lang="en-US" sz="2800" dirty="0"/>
              <a:t>A new law provided jailing for protesters for up to 2 years - </a:t>
            </a:r>
            <a:r>
              <a:rPr lang="en-US" sz="2800" u="sng" dirty="0"/>
              <a:t>without trial</a:t>
            </a:r>
            <a:r>
              <a:rPr lang="en-US" sz="2800" dirty="0"/>
              <a:t>.</a:t>
            </a:r>
          </a:p>
        </p:txBody>
      </p:sp>
      <p:pic>
        <p:nvPicPr>
          <p:cNvPr id="27654" name="Picture 6" descr="Protesters.jpg                                                 0002B8B4JScheinkopf-206-030257         BF0D2A56: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04800" y="2057400"/>
            <a:ext cx="4191000" cy="4038600"/>
          </a:xfrm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r>
              <a:rPr lang="en-US" dirty="0"/>
              <a:t>The Amritsar Massacre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828800"/>
            <a:ext cx="4572000" cy="464820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10, 000 attended a rally in 1919 to pray, listen to speeches and fast.</a:t>
            </a:r>
          </a:p>
          <a:p>
            <a:pPr>
              <a:lnSpc>
                <a:spcPct val="90000"/>
              </a:lnSpc>
            </a:pP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2800" dirty="0"/>
              <a:t>Because public meetings were banned, British troops were ordered to open fire on the crowd.</a:t>
            </a:r>
          </a:p>
          <a:p>
            <a:pPr>
              <a:lnSpc>
                <a:spcPct val="90000"/>
              </a:lnSpc>
            </a:pP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2800" dirty="0"/>
              <a:t>400 were killed in ten minutes.</a:t>
            </a:r>
          </a:p>
        </p:txBody>
      </p:sp>
      <p:pic>
        <p:nvPicPr>
          <p:cNvPr id="28677" name="Picture 5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105400" y="2057400"/>
            <a:ext cx="3810000" cy="3325813"/>
          </a:xfrm>
          <a:noFill/>
          <a:ln/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685800" y="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4500" dirty="0"/>
              <a:t>The World Was Watching</a:t>
            </a:r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304800" y="1676400"/>
            <a:ext cx="42672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2800" dirty="0" smtClean="0"/>
              <a:t>Soldiers </a:t>
            </a:r>
            <a:r>
              <a:rPr lang="en-US" sz="2800" dirty="0"/>
              <a:t>went </a:t>
            </a:r>
            <a:r>
              <a:rPr lang="en-US" sz="2800" u="sng" dirty="0"/>
              <a:t>unpunished </a:t>
            </a:r>
            <a:r>
              <a:rPr lang="en-US" sz="2800" dirty="0"/>
              <a:t>for deaths of innocent people.</a:t>
            </a:r>
          </a:p>
          <a:p>
            <a:pPr>
              <a:buFont typeface="Arial" pitchFamily="34" charset="0"/>
              <a:buChar char="•"/>
            </a:pPr>
            <a:endParaRPr lang="en-US" sz="2800" dirty="0"/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Indian </a:t>
            </a:r>
            <a:r>
              <a:rPr lang="en-US" sz="2800" dirty="0"/>
              <a:t>people were  finally moved to become </a:t>
            </a:r>
            <a:r>
              <a:rPr lang="en-US" sz="2800" u="sng" dirty="0" smtClean="0"/>
              <a:t>nationalist! </a:t>
            </a:r>
            <a:endParaRPr lang="en-US" sz="2800" u="sng" dirty="0"/>
          </a:p>
          <a:p>
            <a:pPr>
              <a:buFont typeface="Arial" pitchFamily="34" charset="0"/>
              <a:buChar char="•"/>
            </a:pPr>
            <a:endParaRPr lang="en-US" sz="2800" dirty="0"/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A </a:t>
            </a:r>
            <a:r>
              <a:rPr lang="en-US" sz="2800" dirty="0"/>
              <a:t>strong sense of “India for </a:t>
            </a:r>
            <a:r>
              <a:rPr lang="en-US" sz="2800" dirty="0" smtClean="0"/>
              <a:t>Indians!”</a:t>
            </a:r>
            <a:endParaRPr lang="en-US" sz="2800" dirty="0"/>
          </a:p>
          <a:p>
            <a:endParaRPr lang="en-US" u="sng" dirty="0"/>
          </a:p>
        </p:txBody>
      </p:sp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1676400"/>
            <a:ext cx="3573463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dirty="0"/>
              <a:t> A Leader Emerges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2133600"/>
            <a:ext cx="4267200" cy="4419600"/>
          </a:xfrm>
        </p:spPr>
        <p:txBody>
          <a:bodyPr>
            <a:normAutofit/>
          </a:bodyPr>
          <a:lstStyle/>
          <a:p>
            <a:r>
              <a:rPr lang="en-US" sz="2800" dirty="0"/>
              <a:t>Mohandas K. Gandhi</a:t>
            </a:r>
          </a:p>
          <a:p>
            <a:endParaRPr lang="en-US" sz="2800" dirty="0"/>
          </a:p>
          <a:p>
            <a:r>
              <a:rPr lang="en-US" sz="2800" dirty="0"/>
              <a:t>Born in 1869, educated in England.</a:t>
            </a:r>
          </a:p>
          <a:p>
            <a:endParaRPr lang="en-US" sz="2800" dirty="0"/>
          </a:p>
          <a:p>
            <a:r>
              <a:rPr lang="en-US" sz="2800" dirty="0"/>
              <a:t>Practiced law in </a:t>
            </a:r>
            <a:r>
              <a:rPr lang="en-US" sz="2800" u="sng" dirty="0"/>
              <a:t>South Africa,</a:t>
            </a:r>
            <a:r>
              <a:rPr lang="en-US" sz="2800" dirty="0"/>
              <a:t> where a large number of Indians lived.</a:t>
            </a:r>
          </a:p>
        </p:txBody>
      </p:sp>
      <p:pic>
        <p:nvPicPr>
          <p:cNvPr id="3078" name="Picture 6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711700" y="2133600"/>
            <a:ext cx="3681413" cy="4114800"/>
          </a:xfrm>
          <a:noFill/>
          <a:ln/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dirty="0"/>
              <a:t>South Africa: A British Colony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2133600"/>
            <a:ext cx="4267200" cy="42672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British had strong </a:t>
            </a:r>
            <a:r>
              <a:rPr lang="en-US" sz="2800" u="sng" dirty="0"/>
              <a:t>racist attitudes </a:t>
            </a:r>
            <a:r>
              <a:rPr lang="en-US" sz="2800" dirty="0"/>
              <a:t>toward blacks.</a:t>
            </a:r>
          </a:p>
          <a:p>
            <a:pPr>
              <a:lnSpc>
                <a:spcPct val="90000"/>
              </a:lnSpc>
            </a:pP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2800" dirty="0"/>
              <a:t>Many Indians worked along with blacks on railroads, other projects.</a:t>
            </a:r>
          </a:p>
          <a:p>
            <a:pPr>
              <a:lnSpc>
                <a:spcPct val="90000"/>
              </a:lnSpc>
            </a:pP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2800" dirty="0"/>
              <a:t>There was little opportunity for improvement .</a:t>
            </a:r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endParaRPr lang="en-US" sz="2400" dirty="0"/>
          </a:p>
        </p:txBody>
      </p:sp>
      <p:pic>
        <p:nvPicPr>
          <p:cNvPr id="18438" name="Picture 6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62488" y="2133600"/>
            <a:ext cx="3781425" cy="4114800"/>
          </a:xfrm>
          <a:noFill/>
          <a:ln/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293</TotalTime>
  <Words>576</Words>
  <Application>Microsoft Office PowerPoint</Application>
  <PresentationFormat>On-screen Show (4:3)</PresentationFormat>
  <Paragraphs>97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Ch. 30.4 Nationalism in India</vt:lpstr>
      <vt:lpstr>Seeds of Nationalism Grew </vt:lpstr>
      <vt:lpstr>Political Groups Formed</vt:lpstr>
      <vt:lpstr>WWI Brings Nationalist Interest</vt:lpstr>
      <vt:lpstr>The Rowlatt Act</vt:lpstr>
      <vt:lpstr>The Amritsar Massacre</vt:lpstr>
      <vt:lpstr>PowerPoint Presentation</vt:lpstr>
      <vt:lpstr> A Leader Emerges</vt:lpstr>
      <vt:lpstr>South Africa: A British Colony</vt:lpstr>
      <vt:lpstr>British Prejudice Greets Gandhi</vt:lpstr>
      <vt:lpstr>Gandhi Returns to India</vt:lpstr>
      <vt:lpstr>Civil Disobedience</vt:lpstr>
      <vt:lpstr>No Retaliation</vt:lpstr>
      <vt:lpstr>PowerPoint Presentation</vt:lpstr>
      <vt:lpstr>Key Events Led to Change</vt:lpstr>
      <vt:lpstr>India is Granted Self-Rule</vt:lpstr>
    </vt:vector>
  </TitlesOfParts>
  <Company>Glenbrook South High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Glebrook High Schools</dc:creator>
  <cp:lastModifiedBy>GBHSD</cp:lastModifiedBy>
  <cp:revision>5</cp:revision>
  <dcterms:created xsi:type="dcterms:W3CDTF">2010-04-28T18:00:38Z</dcterms:created>
  <dcterms:modified xsi:type="dcterms:W3CDTF">2013-04-30T03:19:22Z</dcterms:modified>
</cp:coreProperties>
</file>