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DB31241-AFD4-4041-90D8-18AF0DF4643B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207ACF-C601-4A4A-BCED-DEAA0029A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31241-AFD4-4041-90D8-18AF0DF4643B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7ACF-C601-4A4A-BCED-DEAA0029A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2DB31241-AFD4-4041-90D8-18AF0DF4643B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207ACF-C601-4A4A-BCED-DEAA0029A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FC36094-5251-4A07-BE59-CD77AA8121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B0BD11-F6B0-43E6-A5CA-7359BFC725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31241-AFD4-4041-90D8-18AF0DF4643B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7ACF-C601-4A4A-BCED-DEAA0029A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DB31241-AFD4-4041-90D8-18AF0DF4643B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A9207ACF-C601-4A4A-BCED-DEAA0029A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31241-AFD4-4041-90D8-18AF0DF4643B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7ACF-C601-4A4A-BCED-DEAA0029A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31241-AFD4-4041-90D8-18AF0DF4643B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7ACF-C601-4A4A-BCED-DEAA0029A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31241-AFD4-4041-90D8-18AF0DF4643B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7ACF-C601-4A4A-BCED-DEAA0029A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DB31241-AFD4-4041-90D8-18AF0DF4643B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7ACF-C601-4A4A-BCED-DEAA0029A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31241-AFD4-4041-90D8-18AF0DF4643B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7ACF-C601-4A4A-BCED-DEAA0029A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31241-AFD4-4041-90D8-18AF0DF4643B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7ACF-C601-4A4A-BCED-DEAA0029AE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DB31241-AFD4-4041-90D8-18AF0DF4643B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9207ACF-C601-4A4A-BCED-DEAA0029A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5/Mountbatten.jpg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India Gains Independence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Ch. 34, Sec. 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0" y="48006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Adobe Song Std L" pitchFamily="18" charset="-128"/>
                <a:ea typeface="Adobe Song Std L" pitchFamily="18" charset="-128"/>
              </a:rPr>
              <a:t>Objective: Describe the effects of independence in India.</a:t>
            </a:r>
          </a:p>
        </p:txBody>
      </p:sp>
      <p:pic>
        <p:nvPicPr>
          <p:cNvPr id="1026" name="Picture 2" descr="http://yasirimran.files.wordpress.com/2010/07/india-pakistan-flag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37147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Partition Brought Major Problems</a:t>
            </a:r>
          </a:p>
        </p:txBody>
      </p:sp>
      <p:pic>
        <p:nvPicPr>
          <p:cNvPr id="20486" name="Picture 6" descr="india Partition Map.gif                                        0002B8B4JScheinkopf-206-030257         BF0D2A56: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514600"/>
            <a:ext cx="3810000" cy="3009900"/>
          </a:xfrm>
        </p:spPr>
      </p:pic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2362200"/>
            <a:ext cx="3810000" cy="4114800"/>
          </a:xfrm>
        </p:spPr>
        <p:txBody>
          <a:bodyPr/>
          <a:lstStyle/>
          <a:p>
            <a:r>
              <a:rPr lang="en-US" sz="2400" dirty="0"/>
              <a:t>Hundreds of princes had to decide what nation they would join.</a:t>
            </a:r>
          </a:p>
          <a:p>
            <a:endParaRPr lang="en-US" sz="2400" dirty="0"/>
          </a:p>
          <a:p>
            <a:r>
              <a:rPr lang="en-US" sz="2400" dirty="0"/>
              <a:t>A nightmare to divide up all aspects of government for a new nation.</a:t>
            </a:r>
          </a:p>
          <a:p>
            <a:endParaRPr lang="en-US" sz="2400" dirty="0"/>
          </a:p>
        </p:txBody>
      </p:sp>
    </p:spTree>
  </p:cSld>
  <p:clrMapOvr>
    <a:masterClrMapping/>
  </p:clrMapOvr>
  <p:transition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1143000"/>
          </a:xfrm>
        </p:spPr>
        <p:txBody>
          <a:bodyPr/>
          <a:lstStyle/>
          <a:p>
            <a:r>
              <a:rPr lang="en-US" dirty="0"/>
              <a:t>Minorities in a Hostile Nation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133600"/>
            <a:ext cx="4114800" cy="4114800"/>
          </a:xfrm>
        </p:spPr>
        <p:txBody>
          <a:bodyPr/>
          <a:lstStyle/>
          <a:p>
            <a:r>
              <a:rPr lang="en-US" sz="2400" dirty="0"/>
              <a:t>Millions of Hindus, Muslims and Sikhs found themselves living in the wrong nation!</a:t>
            </a:r>
          </a:p>
          <a:p>
            <a:pPr>
              <a:buFontTx/>
              <a:buNone/>
            </a:pPr>
            <a:r>
              <a:rPr lang="en-US" sz="2400" dirty="0"/>
              <a:t> </a:t>
            </a:r>
          </a:p>
          <a:p>
            <a:r>
              <a:rPr lang="en-US" sz="2400" dirty="0"/>
              <a:t>10 million refugees moved place to place.</a:t>
            </a:r>
          </a:p>
          <a:p>
            <a:endParaRPr lang="en-US" sz="2400" dirty="0"/>
          </a:p>
          <a:p>
            <a:r>
              <a:rPr lang="en-US" sz="2400" dirty="0"/>
              <a:t>Violence left 1 million people dead.</a:t>
            </a:r>
          </a:p>
        </p:txBody>
      </p:sp>
      <p:pic>
        <p:nvPicPr>
          <p:cNvPr id="21510" name="Picture 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6553198" y="4190999"/>
            <a:ext cx="3" cy="2"/>
          </a:xfrm>
          <a:noFill/>
          <a:ln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8445500" y="2336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6626" name="Picture 2" descr="http://www.cafehistoria.net/photos/uncategorized/2007/08/13/mass_migration_caused_by_parti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600200"/>
            <a:ext cx="3505200" cy="2624584"/>
          </a:xfrm>
          <a:prstGeom prst="rect">
            <a:avLst/>
          </a:prstGeom>
          <a:noFill/>
        </p:spPr>
      </p:pic>
      <p:pic>
        <p:nvPicPr>
          <p:cNvPr id="26628" name="Picture 4" descr="http://debatepedia.idebate.org/en/images/thumb/8/82/Indian_partition_migration.jpg/250px-Indian_partition_migr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399" y="4343400"/>
            <a:ext cx="3764371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800" dirty="0"/>
              <a:t>Gandhi is Assassinated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343400" y="1981200"/>
            <a:ext cx="3657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600" dirty="0"/>
              <a:t> Jan. 30, 1948: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Preparing to speak in public gathering</a:t>
            </a:r>
            <a:r>
              <a:rPr lang="en-US" sz="2600" dirty="0"/>
              <a:t>.</a:t>
            </a:r>
          </a:p>
          <a:p>
            <a:pPr>
              <a:buFont typeface="Arial" pitchFamily="34" charset="0"/>
              <a:buChar char="•"/>
            </a:pPr>
            <a:endParaRPr lang="en-US" sz="2600" dirty="0"/>
          </a:p>
          <a:p>
            <a:pPr>
              <a:buFont typeface="Arial" pitchFamily="34" charset="0"/>
              <a:buChar char="•"/>
            </a:pPr>
            <a:r>
              <a:rPr lang="en-US" sz="2600" dirty="0"/>
              <a:t> A Hindu </a:t>
            </a:r>
            <a:r>
              <a:rPr lang="en-US" sz="2600" u="sng" dirty="0"/>
              <a:t>extremist </a:t>
            </a:r>
            <a:r>
              <a:rPr lang="en-US" sz="2600" dirty="0"/>
              <a:t>shot Gandhi. He was 78. </a:t>
            </a:r>
          </a:p>
          <a:p>
            <a:pPr>
              <a:buFont typeface="Arial" pitchFamily="34" charset="0"/>
              <a:buChar char="•"/>
            </a:pPr>
            <a:endParaRPr lang="en-US" sz="2600" dirty="0"/>
          </a:p>
          <a:p>
            <a:pPr>
              <a:buFont typeface="Arial" pitchFamily="34" charset="0"/>
              <a:buChar char="•"/>
            </a:pPr>
            <a:r>
              <a:rPr lang="en-US" sz="2600" dirty="0"/>
              <a:t> Hopes for peace in India died with him.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4318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Death of  the Mahatma</a:t>
            </a:r>
          </a:p>
        </p:txBody>
      </p:sp>
      <p:pic>
        <p:nvPicPr>
          <p:cNvPr id="26630" name="Picture 6" descr="Gandhi Death.jpg                                               0002B8B4JScheinkopf-206-030257         BF0D2A56: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133599"/>
            <a:ext cx="3454908" cy="4586161"/>
          </a:xfrm>
        </p:spPr>
      </p:pic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22860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Gandhi was deeply hurt by the partition of India. He felt his life was a failure.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Millions attended Gandhi’s Funeral.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i="1" dirty="0"/>
              <a:t>“An eye for an eye… and soon  the world is blind…”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ransition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09600" y="990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dirty="0"/>
              <a:t>Gandhi’s Only Possessions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648200" y="1981200"/>
            <a:ext cx="335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dirty="0"/>
              <a:t>These items fit into a shoebox.</a:t>
            </a:r>
          </a:p>
          <a:p>
            <a:endParaRPr lang="en-US" dirty="0"/>
          </a:p>
          <a:p>
            <a:r>
              <a:rPr lang="en-US" dirty="0"/>
              <a:t>Great impact on the world. Non - violence as a means for change.</a:t>
            </a:r>
          </a:p>
        </p:txBody>
      </p:sp>
      <p:pic>
        <p:nvPicPr>
          <p:cNvPr id="27652" name="Picture 4" descr="gandhi possessions.jpg                                         0002B8B4JScheinkopf-206-030257         BF0D2A56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4421188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600" dirty="0"/>
              <a:t>Gandhi’s Ideas Inspired Others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85800" y="22098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600" dirty="0"/>
              <a:t>Martin Luther </a:t>
            </a:r>
            <a:r>
              <a:rPr lang="en-US" sz="2600" dirty="0" err="1"/>
              <a:t>King,Jr</a:t>
            </a:r>
            <a:r>
              <a:rPr lang="en-US" sz="2600" dirty="0"/>
              <a:t>. used Gandhi’s idea of </a:t>
            </a:r>
            <a:r>
              <a:rPr lang="en-US" sz="2600" u="sng" dirty="0"/>
              <a:t>civil disobedience</a:t>
            </a:r>
            <a:r>
              <a:rPr lang="en-US" sz="2600" dirty="0"/>
              <a:t> .</a:t>
            </a:r>
          </a:p>
          <a:p>
            <a:endParaRPr lang="en-US" sz="2600" dirty="0"/>
          </a:p>
          <a:p>
            <a:r>
              <a:rPr lang="en-US" sz="2600" dirty="0"/>
              <a:t>To gain </a:t>
            </a:r>
            <a:r>
              <a:rPr lang="en-US" sz="2600" u="sng" dirty="0"/>
              <a:t>civil rights</a:t>
            </a:r>
            <a:r>
              <a:rPr lang="en-US" sz="2600" dirty="0"/>
              <a:t> for </a:t>
            </a:r>
            <a:r>
              <a:rPr lang="en-US" sz="2600" u="sng" dirty="0"/>
              <a:t>African Americans</a:t>
            </a:r>
            <a:r>
              <a:rPr lang="en-US" sz="2600" dirty="0"/>
              <a:t> in the U.S. during the 1950’s and 1960’s.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133600"/>
            <a:ext cx="3810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431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Nehru Leads India</a:t>
            </a:r>
          </a:p>
        </p:txBody>
      </p:sp>
      <p:pic>
        <p:nvPicPr>
          <p:cNvPr id="24582" name="Picture 6" descr="gandhi and nehru.jpg                                           0002B8B4JScheinkopf-206-030257         BF0D2A56: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209800"/>
            <a:ext cx="4114800" cy="3113088"/>
          </a:xfrm>
        </p:spPr>
      </p:pic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Jawaharlal Nehru led India as its first prime minister.</a:t>
            </a:r>
          </a:p>
          <a:p>
            <a:endParaRPr lang="en-US" sz="2800" dirty="0"/>
          </a:p>
          <a:p>
            <a:r>
              <a:rPr lang="en-US" sz="2800" dirty="0"/>
              <a:t>He worked toward </a:t>
            </a:r>
            <a:r>
              <a:rPr lang="en-US" sz="2800" u="sng" dirty="0"/>
              <a:t>economic modernization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ransition>
    <p:checke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dirty="0"/>
              <a:t>Kashmir: A New Crisis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114800" cy="4114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Dispute over territory of </a:t>
            </a:r>
            <a:r>
              <a:rPr lang="en-US" sz="2800" u="sng" dirty="0"/>
              <a:t>Kashmir</a:t>
            </a:r>
            <a:r>
              <a:rPr lang="en-US" sz="2800" dirty="0"/>
              <a:t> led to a series of violent wars.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800" dirty="0"/>
              <a:t>Both nations claim right to rule in this area.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800" dirty="0"/>
              <a:t>A 1949 U.N. peace treaty still remains but Kashmir is still disputed.</a:t>
            </a:r>
          </a:p>
        </p:txBody>
      </p:sp>
      <p:pic>
        <p:nvPicPr>
          <p:cNvPr id="25606" name="Picture 6" descr="india.kashmir map.gif                                          0002B8B4JScheinkopf-206-030257         BF0D2A56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1066800"/>
            <a:ext cx="4157663" cy="4343400"/>
          </a:xfrm>
        </p:spPr>
      </p:pic>
      <p:pic>
        <p:nvPicPr>
          <p:cNvPr id="25608" name="Picture 8" descr="kashmir.gif                                                    0002B8B4JScheinkopf-206-030257         BF0D2A56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070350"/>
            <a:ext cx="2590800" cy="278765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2766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600" dirty="0"/>
              <a:t>Violence Continues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276600" y="1828800"/>
            <a:ext cx="472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 1966: Nehru’s daughter, </a:t>
            </a:r>
            <a:r>
              <a:rPr lang="en-US" sz="2400" u="sng" dirty="0" err="1"/>
              <a:t>Indira</a:t>
            </a:r>
            <a:r>
              <a:rPr lang="en-US" sz="2400" u="sng" dirty="0"/>
              <a:t> Gandhi</a:t>
            </a:r>
            <a:r>
              <a:rPr lang="en-US" sz="2400" dirty="0"/>
              <a:t> became prime minister of India.</a:t>
            </a:r>
          </a:p>
          <a:p>
            <a:pPr>
              <a:buFont typeface="Arial" pitchFamily="34" charset="0"/>
              <a:buChar char="•"/>
            </a:pPr>
            <a:endParaRPr lang="en-US" sz="1200" dirty="0"/>
          </a:p>
          <a:p>
            <a:pPr>
              <a:buFont typeface="Arial" pitchFamily="34" charset="0"/>
              <a:buChar char="•"/>
            </a:pPr>
            <a:endParaRPr lang="en-US" sz="12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Gandhi was killed by her Sikh bodyguards.</a:t>
            </a:r>
          </a:p>
          <a:p>
            <a:pPr>
              <a:buFont typeface="Arial" pitchFamily="34" charset="0"/>
              <a:buChar char="•"/>
            </a:pPr>
            <a:endParaRPr lang="en-US" sz="1200" dirty="0"/>
          </a:p>
          <a:p>
            <a:pPr>
              <a:buFont typeface="Arial" pitchFamily="34" charset="0"/>
              <a:buChar char="•"/>
            </a:pPr>
            <a:endParaRPr lang="en-US" sz="1200" dirty="0"/>
          </a:p>
          <a:p>
            <a:pPr>
              <a:buFont typeface="Arial" pitchFamily="34" charset="0"/>
              <a:buChar char="•"/>
            </a:pPr>
            <a:endParaRPr lang="en-US" sz="12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1991: Her son, </a:t>
            </a:r>
            <a:r>
              <a:rPr lang="en-US" sz="2400" u="sng" dirty="0"/>
              <a:t>Rajiv Gandhi</a:t>
            </a:r>
            <a:r>
              <a:rPr lang="en-US" sz="2400" dirty="0"/>
              <a:t> was killed by terrorist bomb while running for prime minister.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2743200" cy="355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 descr="Rajivgandhi.jpg                                                0002B8B4JScheinkopf-206-030257         BF0D2A56:"/>
          <p:cNvPicPr>
            <a:picLocks noChangeAspect="1" noChangeArrowheads="1"/>
          </p:cNvPicPr>
          <p:nvPr/>
        </p:nvPicPr>
        <p:blipFill rotWithShape="1">
          <a:blip r:embed="rId3" cstate="print"/>
          <a:srcRect r="9647" b="6910"/>
          <a:stretch/>
        </p:blipFill>
        <p:spPr bwMode="auto">
          <a:xfrm>
            <a:off x="1273629" y="3706572"/>
            <a:ext cx="1981200" cy="3241019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1524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600" dirty="0"/>
              <a:t>Pakistan’s Leaders Die Violently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85800" y="1752600"/>
            <a:ext cx="3810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600" dirty="0"/>
              <a:t>1977-Prime Minister</a:t>
            </a:r>
            <a:r>
              <a:rPr lang="en-US" sz="2600" u="sng" dirty="0"/>
              <a:t> Ali Bhutto</a:t>
            </a:r>
            <a:r>
              <a:rPr lang="en-US" sz="2600" dirty="0"/>
              <a:t> was deposed in a coup by General Zia.</a:t>
            </a:r>
          </a:p>
          <a:p>
            <a:pPr>
              <a:buFont typeface="Arial" pitchFamily="34" charset="0"/>
              <a:buChar char="•"/>
            </a:pPr>
            <a:endParaRPr lang="en-US" sz="2600" dirty="0"/>
          </a:p>
          <a:p>
            <a:pPr>
              <a:buFont typeface="Arial" pitchFamily="34" charset="0"/>
              <a:buChar char="•"/>
            </a:pPr>
            <a:r>
              <a:rPr lang="en-US" sz="2600" dirty="0"/>
              <a:t>Bhutto is hanged for ordering an opponent to be killed.</a:t>
            </a:r>
          </a:p>
          <a:p>
            <a:pPr>
              <a:buFont typeface="Arial" pitchFamily="34" charset="0"/>
              <a:buChar char="•"/>
            </a:pPr>
            <a:endParaRPr lang="en-US" sz="2600" u="sng" dirty="0"/>
          </a:p>
          <a:p>
            <a:pPr>
              <a:buFont typeface="Arial" pitchFamily="34" charset="0"/>
              <a:buChar char="•"/>
            </a:pPr>
            <a:r>
              <a:rPr lang="en-US" sz="2600" u="sng" dirty="0"/>
              <a:t>1988- General Zia </a:t>
            </a:r>
            <a:r>
              <a:rPr lang="en-US" sz="2600" dirty="0"/>
              <a:t>Dies in strange plane crash.</a:t>
            </a:r>
          </a:p>
          <a:p>
            <a:endParaRPr lang="en-US" dirty="0"/>
          </a:p>
        </p:txBody>
      </p:sp>
      <p:pic>
        <p:nvPicPr>
          <p:cNvPr id="10246" name="Picture 6" descr="gen_zia.jpg                                                    0002B8B4JScheinkopf-206-030257         BF0D2A56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495800"/>
            <a:ext cx="2133600" cy="2133600"/>
          </a:xfrm>
          <a:prstGeom prst="rect">
            <a:avLst/>
          </a:prstGeom>
          <a:noFill/>
        </p:spPr>
      </p:pic>
      <p:pic>
        <p:nvPicPr>
          <p:cNvPr id="18434" name="Picture 2" descr="http://warincontext.org/wp-content/uploads/2008/01/zulfikar-ali-bhut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219200"/>
            <a:ext cx="2286000" cy="3084071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Drive to “Quit India”</a:t>
            </a:r>
          </a:p>
        </p:txBody>
      </p:sp>
      <p:pic>
        <p:nvPicPr>
          <p:cNvPr id="13318" name="Picture 6" descr="quit-india.jpg                                                 0002B8B4JScheinkopf-206-030257         BF0D2A56: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4553833" cy="3581400"/>
          </a:xfrm>
        </p:spPr>
      </p:pic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133600"/>
            <a:ext cx="3581400" cy="4114800"/>
          </a:xfrm>
        </p:spPr>
        <p:txBody>
          <a:bodyPr>
            <a:noAutofit/>
          </a:bodyPr>
          <a:lstStyle/>
          <a:p>
            <a:r>
              <a:rPr lang="en-US" dirty="0"/>
              <a:t>In 1939, without consulting Indian officials, Britain committed Indian forces to fight in WWII.</a:t>
            </a:r>
          </a:p>
          <a:p>
            <a:endParaRPr lang="en-US" sz="1300" dirty="0"/>
          </a:p>
          <a:p>
            <a:r>
              <a:rPr lang="en-US" dirty="0"/>
              <a:t>The Congress Party began a campaign to drive the British out of India.</a:t>
            </a:r>
          </a:p>
        </p:txBody>
      </p:sp>
    </p:spTree>
  </p:cSld>
  <p:clrMapOvr>
    <a:masterClrMapping/>
  </p:clrMapOvr>
  <p:transition>
    <p:blinds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1143000"/>
          </a:xfrm>
        </p:spPr>
        <p:txBody>
          <a:bodyPr/>
          <a:lstStyle/>
          <a:p>
            <a:r>
              <a:rPr lang="en-US" dirty="0"/>
              <a:t>Politics Turn Deadly</a:t>
            </a:r>
          </a:p>
        </p:txBody>
      </p:sp>
      <p:pic>
        <p:nvPicPr>
          <p:cNvPr id="33798" name="Picture 6" descr="&#10;Bhutto.jpg                                                     0002B8B4JScheinkopf-206-030257         BF0D2A56:"/>
          <p:cNvPicPr>
            <a:picLocks noGrp="1" noChangeAspect="1" noChangeArrowheads="1"/>
          </p:cNvPicPr>
          <p:nvPr>
            <p:ph type="clipArt" sz="half" idx="1"/>
          </p:nvPr>
        </p:nvPicPr>
        <p:blipFill rotWithShape="1">
          <a:blip r:embed="rId2" cstate="print"/>
          <a:srcRect l="-880" t="360" r="253" b="-191"/>
          <a:stretch/>
        </p:blipFill>
        <p:spPr>
          <a:xfrm>
            <a:off x="4606232" y="1447800"/>
            <a:ext cx="4537768" cy="3332018"/>
          </a:xfrm>
        </p:spPr>
      </p:pic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1524000"/>
            <a:ext cx="396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February 2008: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 Former Prime Minister </a:t>
            </a:r>
            <a:r>
              <a:rPr lang="en-US" sz="2400" u="sng" dirty="0"/>
              <a:t>Benazir Bhutto</a:t>
            </a:r>
            <a:r>
              <a:rPr lang="en-US" sz="2400" dirty="0"/>
              <a:t> is killed while running against </a:t>
            </a:r>
            <a:r>
              <a:rPr lang="en-US" sz="2400" dirty="0" err="1"/>
              <a:t>Musharraf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Charges have been made of a murder cover-up.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Her husband was elected in her place.</a:t>
            </a:r>
          </a:p>
        </p:txBody>
      </p:sp>
      <p:pic>
        <p:nvPicPr>
          <p:cNvPr id="1026" name="Picture 2" descr="http://upload.wikimedia.org/wikipedia/commons/7/72/Asif_Ali_Zardari_-_2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13250"/>
            <a:ext cx="1821032" cy="24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0" y="559486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Asif</a:t>
            </a:r>
            <a:r>
              <a:rPr lang="en-US" dirty="0"/>
              <a:t> Ali </a:t>
            </a:r>
            <a:r>
              <a:rPr lang="en-US" dirty="0" err="1"/>
              <a:t>Zardari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India Today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524000"/>
            <a:ext cx="39624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Over 1 billion people and climbing.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India is the world’s largest democracy.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Social issues :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Caste system still holds in much of India, especially marriage and politics</a:t>
            </a:r>
          </a:p>
          <a:p>
            <a:pPr>
              <a:lnSpc>
                <a:spcPct val="90000"/>
              </a:lnSpc>
            </a:pPr>
            <a:endParaRPr lang="en-US" sz="2700" dirty="0"/>
          </a:p>
          <a:p>
            <a:pPr>
              <a:lnSpc>
                <a:spcPct val="90000"/>
              </a:lnSpc>
            </a:pPr>
            <a:r>
              <a:rPr lang="en-US" sz="2700" dirty="0"/>
              <a:t>India is a “sleeping giant” on the world’s economic stage.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52400" y="5257800"/>
            <a:ext cx="4519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President Ram Nath Kovind</a:t>
            </a:r>
          </a:p>
        </p:txBody>
      </p:sp>
      <p:pic>
        <p:nvPicPr>
          <p:cNvPr id="3" name="Picture 2" descr="Head shot of Kovind smiling. He is wearing a blue suit jacket.">
            <a:extLst>
              <a:ext uri="{FF2B5EF4-FFF2-40B4-BE49-F238E27FC236}">
                <a16:creationId xmlns:a16="http://schemas.microsoft.com/office/drawing/2014/main" id="{FD710F41-0B14-4DE5-871B-5E142E73A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73275"/>
            <a:ext cx="20955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Pakistan Today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0"/>
            <a:ext cx="4343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Led by President </a:t>
            </a:r>
            <a:r>
              <a:rPr lang="en-US" sz="2400" dirty="0" err="1"/>
              <a:t>Arif</a:t>
            </a:r>
            <a:r>
              <a:rPr lang="en-US" sz="2400" dirty="0"/>
              <a:t> </a:t>
            </a:r>
            <a:r>
              <a:rPr lang="en-US" sz="2400" dirty="0" err="1"/>
              <a:t>Alvi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400" dirty="0"/>
              <a:t>Current Issues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Terrorism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Poverty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Education</a:t>
            </a:r>
          </a:p>
          <a:p>
            <a:pPr marL="0" indent="0">
              <a:lnSpc>
                <a:spcPct val="90000"/>
              </a:lnSpc>
              <a:buNone/>
            </a:pPr>
            <a:endParaRPr lang="en-US" sz="12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077DC52-E4B6-498C-BA95-3509BBC85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93933"/>
            <a:ext cx="34671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Colonists Shared Experiences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133600"/>
            <a:ext cx="3962400" cy="4114800"/>
          </a:xfrm>
        </p:spPr>
        <p:txBody>
          <a:bodyPr>
            <a:noAutofit/>
          </a:bodyPr>
          <a:lstStyle/>
          <a:p>
            <a:r>
              <a:rPr lang="en-US" sz="2800" dirty="0"/>
              <a:t>WWII brought soldiers from different colonies together.</a:t>
            </a:r>
          </a:p>
          <a:p>
            <a:endParaRPr lang="en-US" sz="1400" dirty="0"/>
          </a:p>
          <a:p>
            <a:r>
              <a:rPr lang="en-US" sz="2800" dirty="0"/>
              <a:t> Japanese victories in battles over European forces showed that colonial masters were not unbeatable.</a:t>
            </a:r>
          </a:p>
        </p:txBody>
      </p:sp>
      <p:pic>
        <p:nvPicPr>
          <p:cNvPr id="14342" name="Picture 6" descr="ww1.jpg                                                        0002B8B4JScheinkopf-206-030257         BF0D2A56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1000" y="2133600"/>
            <a:ext cx="4669638" cy="3810000"/>
          </a:xfrm>
        </p:spPr>
      </p:pic>
    </p:spTree>
  </p:cSld>
  <p:clrMapOvr>
    <a:masterClrMapping/>
  </p:clrMapOvr>
  <p:transition>
    <p:check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Britain Rethinks Colonies</a:t>
            </a:r>
          </a:p>
        </p:txBody>
      </p:sp>
      <p:pic>
        <p:nvPicPr>
          <p:cNvPr id="15366" name="Picture 1030" descr="British Empire Map.jpg                                         0002B8B4JScheinkopf-206-030257         BF0D2A56: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38600" y="2660904"/>
            <a:ext cx="5181600" cy="3316224"/>
          </a:xfrm>
        </p:spPr>
      </p:pic>
      <p:sp>
        <p:nvSpPr>
          <p:cNvPr id="15364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2362200"/>
            <a:ext cx="4191000" cy="4114800"/>
          </a:xfrm>
        </p:spPr>
        <p:txBody>
          <a:bodyPr>
            <a:noAutofit/>
          </a:bodyPr>
          <a:lstStyle/>
          <a:p>
            <a:r>
              <a:rPr lang="en-US" dirty="0"/>
              <a:t>Costs of WWII were staggering to England.</a:t>
            </a:r>
          </a:p>
          <a:p>
            <a:endParaRPr lang="en-US" sz="1300" dirty="0"/>
          </a:p>
          <a:p>
            <a:r>
              <a:rPr lang="en-US" dirty="0"/>
              <a:t>Governing colonies far from home was difficult and expensive.</a:t>
            </a:r>
          </a:p>
          <a:p>
            <a:endParaRPr lang="en-US" sz="1300" dirty="0"/>
          </a:p>
          <a:p>
            <a:r>
              <a:rPr lang="en-US" dirty="0"/>
              <a:t>Questions arose about the </a:t>
            </a:r>
            <a:r>
              <a:rPr lang="en-US" u="sng" dirty="0"/>
              <a:t>morality</a:t>
            </a:r>
            <a:r>
              <a:rPr lang="en-US" dirty="0"/>
              <a:t> of imperialism .</a:t>
            </a:r>
          </a:p>
        </p:txBody>
      </p:sp>
    </p:spTree>
  </p:cSld>
  <p:clrMapOvr>
    <a:masterClrMapping/>
  </p:clrMapOvr>
  <p:transition>
    <p:checke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r>
              <a:rPr lang="en-US" dirty="0"/>
              <a:t>Political Problems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3886200" cy="5105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u="sng" dirty="0"/>
              <a:t>Congress Party</a:t>
            </a:r>
            <a:r>
              <a:rPr lang="en-US" dirty="0"/>
              <a:t> formed to represent all Indian people.</a:t>
            </a:r>
          </a:p>
          <a:p>
            <a:pPr>
              <a:lnSpc>
                <a:spcPct val="90000"/>
              </a:lnSpc>
            </a:pPr>
            <a:endParaRPr lang="en-US" sz="1300" dirty="0"/>
          </a:p>
          <a:p>
            <a:pPr>
              <a:lnSpc>
                <a:spcPct val="90000"/>
              </a:lnSpc>
            </a:pPr>
            <a:r>
              <a:rPr lang="en-US" dirty="0"/>
              <a:t>Members were </a:t>
            </a:r>
            <a:r>
              <a:rPr lang="en-US" u="sng" dirty="0"/>
              <a:t>heavily Hindu</a:t>
            </a:r>
            <a:r>
              <a:rPr lang="en-US" dirty="0"/>
              <a:t>, but many were also Muslims.</a:t>
            </a:r>
          </a:p>
          <a:p>
            <a:pPr>
              <a:lnSpc>
                <a:spcPct val="90000"/>
              </a:lnSpc>
            </a:pPr>
            <a:endParaRPr lang="en-US" sz="1300" dirty="0"/>
          </a:p>
          <a:p>
            <a:pPr>
              <a:lnSpc>
                <a:spcPct val="90000"/>
              </a:lnSpc>
            </a:pPr>
            <a:r>
              <a:rPr lang="en-US" u="sng" dirty="0"/>
              <a:t>Muslims</a:t>
            </a:r>
            <a:r>
              <a:rPr lang="en-US" dirty="0"/>
              <a:t> believed </a:t>
            </a:r>
            <a:r>
              <a:rPr lang="en-US" u="sng" dirty="0"/>
              <a:t>Hindus</a:t>
            </a:r>
            <a:r>
              <a:rPr lang="en-US" dirty="0"/>
              <a:t> looked out for their </a:t>
            </a:r>
            <a:r>
              <a:rPr lang="en-US" u="sng" dirty="0"/>
              <a:t>own</a:t>
            </a:r>
            <a:r>
              <a:rPr lang="en-US" dirty="0"/>
              <a:t> interests at </a:t>
            </a:r>
            <a:r>
              <a:rPr lang="en-US" u="sng" dirty="0"/>
              <a:t>their</a:t>
            </a:r>
            <a:r>
              <a:rPr lang="en-US" dirty="0"/>
              <a:t> expense.</a:t>
            </a:r>
          </a:p>
        </p:txBody>
      </p:sp>
      <p:pic>
        <p:nvPicPr>
          <p:cNvPr id="1026" name="Picture 2" descr="http://www.bl.uk/reshelp/findhelpregion/asia/india/indianindependence/indiannat/cong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04999"/>
            <a:ext cx="5029200" cy="353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Hindus and Muslims Divide </a:t>
            </a:r>
          </a:p>
        </p:txBody>
      </p:sp>
      <p:pic>
        <p:nvPicPr>
          <p:cNvPr id="17414" name="Picture 6" descr="Jinnah and Gandhi.jpg                                          0002B8B4JScheinkopf-206-030257         BF0D2A56: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279808"/>
            <a:ext cx="4495800" cy="3755867"/>
          </a:xfrm>
        </p:spPr>
      </p:pic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209800"/>
            <a:ext cx="38100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Muhammad Ali-Jinnah urged Muslims to </a:t>
            </a:r>
            <a:r>
              <a:rPr lang="en-US" sz="2400" u="sng" dirty="0"/>
              <a:t>resign </a:t>
            </a:r>
            <a:r>
              <a:rPr lang="en-US" sz="2400" dirty="0"/>
              <a:t>from the Congress Party.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 British </a:t>
            </a:r>
            <a:r>
              <a:rPr lang="en-US" sz="2400" u="sng" dirty="0"/>
              <a:t>encouraged</a:t>
            </a:r>
            <a:r>
              <a:rPr lang="en-US" sz="2400" dirty="0"/>
              <a:t> division between Hindus and Muslims.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If unified, their voices would be stronger against the government.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866503" y="6035675"/>
            <a:ext cx="32464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Gandhi worked tirelessly</a:t>
            </a:r>
          </a:p>
          <a:p>
            <a:r>
              <a:rPr lang="en-US" dirty="0"/>
              <a:t>To avoid separation.</a:t>
            </a:r>
          </a:p>
        </p:txBody>
      </p:sp>
    </p:spTree>
  </p:cSld>
  <p:clrMapOvr>
    <a:masterClrMapping/>
  </p:clrMapOvr>
  <p:transition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ChangeArrowheads="1"/>
          </p:cNvSpPr>
          <p:nvPr/>
        </p:nvSpPr>
        <p:spPr bwMode="auto">
          <a:xfrm>
            <a:off x="3124200" y="838200"/>
            <a:ext cx="548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500" dirty="0"/>
              <a:t>India Won Independence</a:t>
            </a:r>
          </a:p>
        </p:txBody>
      </p:sp>
      <p:sp>
        <p:nvSpPr>
          <p:cNvPr id="22531" name="Rectangle 1027"/>
          <p:cNvSpPr>
            <a:spLocks noChangeArrowheads="1"/>
          </p:cNvSpPr>
          <p:nvPr/>
        </p:nvSpPr>
        <p:spPr bwMode="auto">
          <a:xfrm>
            <a:off x="4267200" y="1981200"/>
            <a:ext cx="3810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/>
              <a:t> In 1947 Britain gave India its freedom. Viceroy Mountbatten handed control over to India.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 Religious hatred between Hindus and Muslims flared.</a:t>
            </a:r>
          </a:p>
        </p:txBody>
      </p:sp>
      <p:pic>
        <p:nvPicPr>
          <p:cNvPr id="30722" name="Picture 2" descr="In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343400"/>
            <a:ext cx="3581400" cy="2392918"/>
          </a:xfrm>
          <a:prstGeom prst="rect">
            <a:avLst/>
          </a:prstGeom>
          <a:noFill/>
        </p:spPr>
      </p:pic>
      <p:pic>
        <p:nvPicPr>
          <p:cNvPr id="30724" name="Picture 4" descr="File:Mountbatte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57200"/>
            <a:ext cx="2466282" cy="3581401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Partition of India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Violence between Hindus and Muslims reached a peak in 1946.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The idea of </a:t>
            </a:r>
            <a:r>
              <a:rPr lang="en-US" sz="2800" u="sng" dirty="0"/>
              <a:t>partition</a:t>
            </a:r>
            <a:r>
              <a:rPr lang="en-US" sz="2800" dirty="0"/>
              <a:t> of India into </a:t>
            </a:r>
            <a:r>
              <a:rPr lang="en-US" sz="2800" u="sng" dirty="0"/>
              <a:t>two nations</a:t>
            </a:r>
            <a:r>
              <a:rPr lang="en-US" sz="2800" dirty="0"/>
              <a:t> after independence became a </a:t>
            </a:r>
            <a:r>
              <a:rPr lang="en-US" sz="2800" u="sng" dirty="0"/>
              <a:t>reality. </a:t>
            </a:r>
          </a:p>
        </p:txBody>
      </p:sp>
      <p:pic>
        <p:nvPicPr>
          <p:cNvPr id="19462" name="Picture 1030" descr="india violence.jpg                                             0002B8B4JScheinkopf-206-030257         BF0D2A56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2209800"/>
            <a:ext cx="4419600" cy="3909646"/>
          </a:xfrm>
        </p:spPr>
      </p:pic>
    </p:spTree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286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600" dirty="0"/>
              <a:t>India is Split into Two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04800" y="19812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600" dirty="0"/>
              <a:t> After independence, </a:t>
            </a:r>
            <a:r>
              <a:rPr lang="en-US" sz="2600" u="sng" dirty="0"/>
              <a:t>Muslims</a:t>
            </a:r>
            <a:r>
              <a:rPr lang="en-US" sz="2600" dirty="0"/>
              <a:t> demanded </a:t>
            </a:r>
            <a:r>
              <a:rPr lang="en-US" sz="2600" u="sng" dirty="0"/>
              <a:t>separation</a:t>
            </a:r>
            <a:r>
              <a:rPr lang="en-US" sz="2600" dirty="0"/>
              <a:t> from </a:t>
            </a:r>
            <a:r>
              <a:rPr lang="en-US" sz="2600" u="sng" dirty="0"/>
              <a:t>India.</a:t>
            </a:r>
          </a:p>
          <a:p>
            <a:pPr>
              <a:buFont typeface="Arial" pitchFamily="34" charset="0"/>
              <a:buChar char="•"/>
            </a:pPr>
            <a:endParaRPr lang="en-US" sz="2600" dirty="0"/>
          </a:p>
          <a:p>
            <a:pPr>
              <a:buFont typeface="Arial" pitchFamily="34" charset="0"/>
              <a:buChar char="•"/>
            </a:pPr>
            <a:r>
              <a:rPr lang="en-US" sz="2600" dirty="0"/>
              <a:t> A new nation called </a:t>
            </a:r>
            <a:r>
              <a:rPr lang="en-US" sz="2600" u="sng" dirty="0"/>
              <a:t>Pakistan was created.</a:t>
            </a:r>
          </a:p>
          <a:p>
            <a:pPr>
              <a:buFont typeface="Arial" pitchFamily="34" charset="0"/>
              <a:buChar char="•"/>
            </a:pPr>
            <a:endParaRPr lang="en-US" sz="2600" u="sng" dirty="0"/>
          </a:p>
          <a:p>
            <a:pPr>
              <a:buFont typeface="Arial" pitchFamily="34" charset="0"/>
              <a:buChar char="•"/>
            </a:pPr>
            <a:r>
              <a:rPr lang="en-US" sz="2600" u="sng" dirty="0"/>
              <a:t> 1 Million die</a:t>
            </a:r>
            <a:r>
              <a:rPr lang="en-US" sz="2600" dirty="0"/>
              <a:t> in violence as people were forced to move.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200400"/>
            <a:ext cx="43434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 descr="pakistan flag.gif                                              0002B8B4JScheinkopf-206-030257         BF0D2A56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600200"/>
            <a:ext cx="2241550" cy="1497013"/>
          </a:xfrm>
          <a:prstGeom prst="rect">
            <a:avLst/>
          </a:prstGeom>
          <a:noFill/>
        </p:spPr>
      </p:pic>
      <p:pic>
        <p:nvPicPr>
          <p:cNvPr id="23558" name="Picture 6" descr="India Flag.gif                                                 0002B8B4JScheinkopf-206-030257         BF0D2A56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600200"/>
            <a:ext cx="2133600" cy="1522413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1142</TotalTime>
  <Words>740</Words>
  <Application>Microsoft Office PowerPoint</Application>
  <PresentationFormat>On-screen Show (4:3)</PresentationFormat>
  <Paragraphs>126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Adobe Song Std L</vt:lpstr>
      <vt:lpstr>Arial</vt:lpstr>
      <vt:lpstr>Trebuchet MS</vt:lpstr>
      <vt:lpstr>Wingdings</vt:lpstr>
      <vt:lpstr>Wingdings 2</vt:lpstr>
      <vt:lpstr>Opulent</vt:lpstr>
      <vt:lpstr>India Gains Independence</vt:lpstr>
      <vt:lpstr>The Drive to “Quit India”</vt:lpstr>
      <vt:lpstr>Colonists Shared Experiences</vt:lpstr>
      <vt:lpstr>Britain Rethinks Colonies</vt:lpstr>
      <vt:lpstr>Political Problems </vt:lpstr>
      <vt:lpstr>Hindus and Muslims Divide </vt:lpstr>
      <vt:lpstr>PowerPoint Presentation</vt:lpstr>
      <vt:lpstr>Partition of India</vt:lpstr>
      <vt:lpstr>PowerPoint Presentation</vt:lpstr>
      <vt:lpstr>Partition Brought Major Problems</vt:lpstr>
      <vt:lpstr>Minorities in a Hostile Nation</vt:lpstr>
      <vt:lpstr>PowerPoint Presentation</vt:lpstr>
      <vt:lpstr>Death of  the Mahatma</vt:lpstr>
      <vt:lpstr>PowerPoint Presentation</vt:lpstr>
      <vt:lpstr>PowerPoint Presentation</vt:lpstr>
      <vt:lpstr>Nehru Leads India</vt:lpstr>
      <vt:lpstr>Kashmir: A New Crisis</vt:lpstr>
      <vt:lpstr>PowerPoint Presentation</vt:lpstr>
      <vt:lpstr>PowerPoint Presentation</vt:lpstr>
      <vt:lpstr>Politics Turn Deadly</vt:lpstr>
      <vt:lpstr>India Today</vt:lpstr>
      <vt:lpstr>Pakistan Today</vt:lpstr>
    </vt:vector>
  </TitlesOfParts>
  <Company>Glenbrook South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 Gains Independence</dc:title>
  <dc:creator>Glebrook High Schools</dc:creator>
  <cp:lastModifiedBy>Emily Paras</cp:lastModifiedBy>
  <cp:revision>13</cp:revision>
  <dcterms:created xsi:type="dcterms:W3CDTF">2011-04-20T16:01:42Z</dcterms:created>
  <dcterms:modified xsi:type="dcterms:W3CDTF">2020-01-16T15:25:20Z</dcterms:modified>
</cp:coreProperties>
</file>