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69" r:id="rId5"/>
    <p:sldId id="270" r:id="rId6"/>
    <p:sldId id="258" r:id="rId7"/>
    <p:sldId id="259" r:id="rId8"/>
    <p:sldId id="271" r:id="rId9"/>
    <p:sldId id="260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5262A-83E7-457D-87EA-4188B7E5AB6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EA84C51-D507-452F-8DE2-5E7E9102939B}">
      <dgm:prSet phldrT="[Text]"/>
      <dgm:spPr/>
      <dgm:t>
        <a:bodyPr/>
        <a:lstStyle/>
        <a:p>
          <a:r>
            <a:rPr lang="en-US" dirty="0" smtClean="0"/>
            <a:t>Kings, Landholders, Priests</a:t>
          </a:r>
          <a:endParaRPr lang="en-US" dirty="0"/>
        </a:p>
      </dgm:t>
    </dgm:pt>
    <dgm:pt modelId="{EC8F0619-4D41-45DD-8727-2841F170EB6B}" type="parTrans" cxnId="{349DC2B7-1C9B-4B11-9F0D-F5C22CC863ED}">
      <dgm:prSet/>
      <dgm:spPr/>
      <dgm:t>
        <a:bodyPr/>
        <a:lstStyle/>
        <a:p>
          <a:endParaRPr lang="en-US"/>
        </a:p>
      </dgm:t>
    </dgm:pt>
    <dgm:pt modelId="{EE2EA5DC-0936-4840-B2AA-164B1A3E969F}" type="sibTrans" cxnId="{349DC2B7-1C9B-4B11-9F0D-F5C22CC863ED}">
      <dgm:prSet/>
      <dgm:spPr/>
      <dgm:t>
        <a:bodyPr/>
        <a:lstStyle/>
        <a:p>
          <a:endParaRPr lang="en-US"/>
        </a:p>
      </dgm:t>
    </dgm:pt>
    <dgm:pt modelId="{A1E5AB65-BE11-4077-9D17-769803D5D884}">
      <dgm:prSet phldrT="[Text]"/>
      <dgm:spPr/>
      <dgm:t>
        <a:bodyPr/>
        <a:lstStyle/>
        <a:p>
          <a:r>
            <a:rPr lang="en-US" dirty="0" smtClean="0"/>
            <a:t>Wealthy Merchants</a:t>
          </a:r>
          <a:endParaRPr lang="en-US" dirty="0"/>
        </a:p>
      </dgm:t>
    </dgm:pt>
    <dgm:pt modelId="{2B287CA4-7B7E-4C88-890F-043C8D9D3FB8}" type="parTrans" cxnId="{155D7975-076B-40B3-9127-C72177A0320B}">
      <dgm:prSet/>
      <dgm:spPr/>
      <dgm:t>
        <a:bodyPr/>
        <a:lstStyle/>
        <a:p>
          <a:endParaRPr lang="en-US"/>
        </a:p>
      </dgm:t>
    </dgm:pt>
    <dgm:pt modelId="{13E51F3F-4DF9-49C1-AD30-FBBC879CEFFB}" type="sibTrans" cxnId="{155D7975-076B-40B3-9127-C72177A0320B}">
      <dgm:prSet/>
      <dgm:spPr/>
      <dgm:t>
        <a:bodyPr/>
        <a:lstStyle/>
        <a:p>
          <a:endParaRPr lang="en-US"/>
        </a:p>
      </dgm:t>
    </dgm:pt>
    <dgm:pt modelId="{90884075-5AE6-4F6A-911A-23F2C3E92FA3}">
      <dgm:prSet phldrT="[Text]"/>
      <dgm:spPr/>
      <dgm:t>
        <a:bodyPr/>
        <a:lstStyle/>
        <a:p>
          <a:r>
            <a:rPr lang="en-US" dirty="0" smtClean="0"/>
            <a:t>Ordinary People</a:t>
          </a:r>
        </a:p>
        <a:p>
          <a:r>
            <a:rPr lang="en-US" dirty="0" smtClean="0"/>
            <a:t>Slaves</a:t>
          </a:r>
          <a:endParaRPr lang="en-US" dirty="0"/>
        </a:p>
      </dgm:t>
    </dgm:pt>
    <dgm:pt modelId="{C343E58E-58A4-4A60-8EE6-603E13ABAB2E}" type="parTrans" cxnId="{FAE6F7AA-A574-4A72-B720-C5EB8AFFF1AF}">
      <dgm:prSet/>
      <dgm:spPr/>
      <dgm:t>
        <a:bodyPr/>
        <a:lstStyle/>
        <a:p>
          <a:endParaRPr lang="en-US"/>
        </a:p>
      </dgm:t>
    </dgm:pt>
    <dgm:pt modelId="{39C92908-8FD0-4D15-A722-CC0A8011E294}" type="sibTrans" cxnId="{FAE6F7AA-A574-4A72-B720-C5EB8AFFF1AF}">
      <dgm:prSet/>
      <dgm:spPr/>
      <dgm:t>
        <a:bodyPr/>
        <a:lstStyle/>
        <a:p>
          <a:endParaRPr lang="en-US"/>
        </a:p>
      </dgm:t>
    </dgm:pt>
    <dgm:pt modelId="{A90BAE2A-CE8D-4D7D-B43A-171E3AF9FD1D}" type="pres">
      <dgm:prSet presAssocID="{5805262A-83E7-457D-87EA-4188B7E5AB68}" presName="Name0" presStyleCnt="0">
        <dgm:presLayoutVars>
          <dgm:dir/>
          <dgm:animLvl val="lvl"/>
          <dgm:resizeHandles val="exact"/>
        </dgm:presLayoutVars>
      </dgm:prSet>
      <dgm:spPr/>
    </dgm:pt>
    <dgm:pt modelId="{B78382AD-D594-4B9A-8D31-764834DB26B8}" type="pres">
      <dgm:prSet presAssocID="{FEA84C51-D507-452F-8DE2-5E7E9102939B}" presName="Name8" presStyleCnt="0"/>
      <dgm:spPr/>
    </dgm:pt>
    <dgm:pt modelId="{5B78338A-23A3-444F-9939-E833BB86BF26}" type="pres">
      <dgm:prSet presAssocID="{FEA84C51-D507-452F-8DE2-5E7E9102939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37E8-246F-42F4-9BA8-A99FBE6BA034}" type="pres">
      <dgm:prSet presAssocID="{FEA84C51-D507-452F-8DE2-5E7E910293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5E02F-0FC4-4F9B-B5D5-CB019BD13726}" type="pres">
      <dgm:prSet presAssocID="{A1E5AB65-BE11-4077-9D17-769803D5D884}" presName="Name8" presStyleCnt="0"/>
      <dgm:spPr/>
    </dgm:pt>
    <dgm:pt modelId="{974ED0E2-1268-4AD7-9F48-4365FE465EAE}" type="pres">
      <dgm:prSet presAssocID="{A1E5AB65-BE11-4077-9D17-769803D5D88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DF645-E7D6-46E7-8113-6F3A001BB46F}" type="pres">
      <dgm:prSet presAssocID="{A1E5AB65-BE11-4077-9D17-769803D5D8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1600B-3311-44DE-A2B8-DC3A37162EDA}" type="pres">
      <dgm:prSet presAssocID="{90884075-5AE6-4F6A-911A-23F2C3E92FA3}" presName="Name8" presStyleCnt="0"/>
      <dgm:spPr/>
    </dgm:pt>
    <dgm:pt modelId="{6ACE8249-C148-4463-B197-2ACDA91E5ABD}" type="pres">
      <dgm:prSet presAssocID="{90884075-5AE6-4F6A-911A-23F2C3E92FA3}" presName="level" presStyleLbl="node1" presStyleIdx="2" presStyleCnt="3" custLinFactNeighborX="-1149" custLinFactNeighborY="-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A74C5-7C4C-4E96-9555-E50FE4205D8C}" type="pres">
      <dgm:prSet presAssocID="{90884075-5AE6-4F6A-911A-23F2C3E92F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DC2B7-1C9B-4B11-9F0D-F5C22CC863ED}" srcId="{5805262A-83E7-457D-87EA-4188B7E5AB68}" destId="{FEA84C51-D507-452F-8DE2-5E7E9102939B}" srcOrd="0" destOrd="0" parTransId="{EC8F0619-4D41-45DD-8727-2841F170EB6B}" sibTransId="{EE2EA5DC-0936-4840-B2AA-164B1A3E969F}"/>
    <dgm:cxn modelId="{9602EA07-932F-477F-9601-008656358ECB}" type="presOf" srcId="{90884075-5AE6-4F6A-911A-23F2C3E92FA3}" destId="{0C6A74C5-7C4C-4E96-9555-E50FE4205D8C}" srcOrd="1" destOrd="0" presId="urn:microsoft.com/office/officeart/2005/8/layout/pyramid1"/>
    <dgm:cxn modelId="{2B61BF6C-C818-4C5C-A30D-0A01EFFC0685}" type="presOf" srcId="{5805262A-83E7-457D-87EA-4188B7E5AB68}" destId="{A90BAE2A-CE8D-4D7D-B43A-171E3AF9FD1D}" srcOrd="0" destOrd="0" presId="urn:microsoft.com/office/officeart/2005/8/layout/pyramid1"/>
    <dgm:cxn modelId="{1E9D8AE8-864D-4BC3-9651-93C352DE3DAA}" type="presOf" srcId="{A1E5AB65-BE11-4077-9D17-769803D5D884}" destId="{00DDF645-E7D6-46E7-8113-6F3A001BB46F}" srcOrd="1" destOrd="0" presId="urn:microsoft.com/office/officeart/2005/8/layout/pyramid1"/>
    <dgm:cxn modelId="{65F5A6B5-1519-4EF0-86FA-A0F913B057D3}" type="presOf" srcId="{FEA84C51-D507-452F-8DE2-5E7E9102939B}" destId="{5B78338A-23A3-444F-9939-E833BB86BF26}" srcOrd="0" destOrd="0" presId="urn:microsoft.com/office/officeart/2005/8/layout/pyramid1"/>
    <dgm:cxn modelId="{BAC27712-AFAC-4A66-9ED0-F4A7626CB49C}" type="presOf" srcId="{90884075-5AE6-4F6A-911A-23F2C3E92FA3}" destId="{6ACE8249-C148-4463-B197-2ACDA91E5ABD}" srcOrd="0" destOrd="0" presId="urn:microsoft.com/office/officeart/2005/8/layout/pyramid1"/>
    <dgm:cxn modelId="{F3475C52-731F-4778-BDBA-8B4EACCC3DBB}" type="presOf" srcId="{FEA84C51-D507-452F-8DE2-5E7E9102939B}" destId="{73AF37E8-246F-42F4-9BA8-A99FBE6BA034}" srcOrd="1" destOrd="0" presId="urn:microsoft.com/office/officeart/2005/8/layout/pyramid1"/>
    <dgm:cxn modelId="{155D7975-076B-40B3-9127-C72177A0320B}" srcId="{5805262A-83E7-457D-87EA-4188B7E5AB68}" destId="{A1E5AB65-BE11-4077-9D17-769803D5D884}" srcOrd="1" destOrd="0" parTransId="{2B287CA4-7B7E-4C88-890F-043C8D9D3FB8}" sibTransId="{13E51F3F-4DF9-49C1-AD30-FBBC879CEFFB}"/>
    <dgm:cxn modelId="{79F94807-30CE-41F5-B515-2305E0FB91E9}" type="presOf" srcId="{A1E5AB65-BE11-4077-9D17-769803D5D884}" destId="{974ED0E2-1268-4AD7-9F48-4365FE465EAE}" srcOrd="0" destOrd="0" presId="urn:microsoft.com/office/officeart/2005/8/layout/pyramid1"/>
    <dgm:cxn modelId="{FAE6F7AA-A574-4A72-B720-C5EB8AFFF1AF}" srcId="{5805262A-83E7-457D-87EA-4188B7E5AB68}" destId="{90884075-5AE6-4F6A-911A-23F2C3E92FA3}" srcOrd="2" destOrd="0" parTransId="{C343E58E-58A4-4A60-8EE6-603E13ABAB2E}" sibTransId="{39C92908-8FD0-4D15-A722-CC0A8011E294}"/>
    <dgm:cxn modelId="{A7DBAC4D-540A-42CA-8944-00C002D36EB5}" type="presParOf" srcId="{A90BAE2A-CE8D-4D7D-B43A-171E3AF9FD1D}" destId="{B78382AD-D594-4B9A-8D31-764834DB26B8}" srcOrd="0" destOrd="0" presId="urn:microsoft.com/office/officeart/2005/8/layout/pyramid1"/>
    <dgm:cxn modelId="{E73350E9-ADC3-43C0-B5FE-01E76BD3ED54}" type="presParOf" srcId="{B78382AD-D594-4B9A-8D31-764834DB26B8}" destId="{5B78338A-23A3-444F-9939-E833BB86BF26}" srcOrd="0" destOrd="0" presId="urn:microsoft.com/office/officeart/2005/8/layout/pyramid1"/>
    <dgm:cxn modelId="{DECF5EE2-AA54-442D-8E00-24DA9E59D2BD}" type="presParOf" srcId="{B78382AD-D594-4B9A-8D31-764834DB26B8}" destId="{73AF37E8-246F-42F4-9BA8-A99FBE6BA034}" srcOrd="1" destOrd="0" presId="urn:microsoft.com/office/officeart/2005/8/layout/pyramid1"/>
    <dgm:cxn modelId="{A0C72C93-9E5F-4F00-924B-DA4E9621FAB4}" type="presParOf" srcId="{A90BAE2A-CE8D-4D7D-B43A-171E3AF9FD1D}" destId="{E915E02F-0FC4-4F9B-B5D5-CB019BD13726}" srcOrd="1" destOrd="0" presId="urn:microsoft.com/office/officeart/2005/8/layout/pyramid1"/>
    <dgm:cxn modelId="{9320780F-5495-4C64-8AAA-32718BF3449C}" type="presParOf" srcId="{E915E02F-0FC4-4F9B-B5D5-CB019BD13726}" destId="{974ED0E2-1268-4AD7-9F48-4365FE465EAE}" srcOrd="0" destOrd="0" presId="urn:microsoft.com/office/officeart/2005/8/layout/pyramid1"/>
    <dgm:cxn modelId="{6C9FAF92-6B1B-4C60-9C50-6BD2A958B840}" type="presParOf" srcId="{E915E02F-0FC4-4F9B-B5D5-CB019BD13726}" destId="{00DDF645-E7D6-46E7-8113-6F3A001BB46F}" srcOrd="1" destOrd="0" presId="urn:microsoft.com/office/officeart/2005/8/layout/pyramid1"/>
    <dgm:cxn modelId="{D6068574-5E63-4992-884D-D40849CD3CF1}" type="presParOf" srcId="{A90BAE2A-CE8D-4D7D-B43A-171E3AF9FD1D}" destId="{A451600B-3311-44DE-A2B8-DC3A37162EDA}" srcOrd="2" destOrd="0" presId="urn:microsoft.com/office/officeart/2005/8/layout/pyramid1"/>
    <dgm:cxn modelId="{580B5F79-C01D-4FDA-946A-61D6934E1D38}" type="presParOf" srcId="{A451600B-3311-44DE-A2B8-DC3A37162EDA}" destId="{6ACE8249-C148-4463-B197-2ACDA91E5ABD}" srcOrd="0" destOrd="0" presId="urn:microsoft.com/office/officeart/2005/8/layout/pyramid1"/>
    <dgm:cxn modelId="{3D759B09-AE90-4BCE-9C9D-04FE3511B55F}" type="presParOf" srcId="{A451600B-3311-44DE-A2B8-DC3A37162EDA}" destId="{0C6A74C5-7C4C-4E96-9555-E50FE4205D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338A-23A3-444F-9939-E833BB86BF26}">
      <dsp:nvSpPr>
        <dsp:cNvPr id="0" name=""/>
        <dsp:cNvSpPr/>
      </dsp:nvSpPr>
      <dsp:spPr>
        <a:xfrm>
          <a:off x="1523999" y="0"/>
          <a:ext cx="1524000" cy="1083733"/>
        </a:xfrm>
        <a:prstGeom prst="trapezoid">
          <a:avLst>
            <a:gd name="adj" fmla="val 703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Kings, Landholders, Priests</a:t>
          </a:r>
          <a:endParaRPr lang="en-US" sz="2200" kern="1200" dirty="0"/>
        </a:p>
      </dsp:txBody>
      <dsp:txXfrm>
        <a:off x="1523999" y="0"/>
        <a:ext cx="1524000" cy="1083733"/>
      </dsp:txXfrm>
    </dsp:sp>
    <dsp:sp modelId="{974ED0E2-1268-4AD7-9F48-4365FE465EAE}">
      <dsp:nvSpPr>
        <dsp:cNvPr id="0" name=""/>
        <dsp:cNvSpPr/>
      </dsp:nvSpPr>
      <dsp:spPr>
        <a:xfrm>
          <a:off x="761999" y="1083733"/>
          <a:ext cx="3048000" cy="1083733"/>
        </a:xfrm>
        <a:prstGeom prst="trapezoid">
          <a:avLst>
            <a:gd name="adj" fmla="val 703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Wealthy Merchants</a:t>
          </a:r>
          <a:endParaRPr lang="en-US" sz="2200" kern="1200" dirty="0"/>
        </a:p>
      </dsp:txBody>
      <dsp:txXfrm>
        <a:off x="1295399" y="1083733"/>
        <a:ext cx="1981200" cy="1083733"/>
      </dsp:txXfrm>
    </dsp:sp>
    <dsp:sp modelId="{6ACE8249-C148-4463-B197-2ACDA91E5ABD}">
      <dsp:nvSpPr>
        <dsp:cNvPr id="0" name=""/>
        <dsp:cNvSpPr/>
      </dsp:nvSpPr>
      <dsp:spPr>
        <a:xfrm>
          <a:off x="0" y="2161311"/>
          <a:ext cx="4572000" cy="1083733"/>
        </a:xfrm>
        <a:prstGeom prst="trapezoid">
          <a:avLst>
            <a:gd name="adj" fmla="val 703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Ordinary People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Slaves</a:t>
          </a:r>
          <a:endParaRPr lang="en-US" sz="2200" kern="1200" dirty="0"/>
        </a:p>
      </dsp:txBody>
      <dsp:txXfrm>
        <a:off x="800099" y="2161311"/>
        <a:ext cx="2971800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E0E3-AD87-4125-9AE4-6B7C1164CAC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3671-EF55-4FAD-89A6-A3ED185F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 walls of Babylon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3671-EF55-4FAD-89A6-A3ED185F4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Ziggurat at Ur in Iraq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3671-EF55-4FAD-89A6-A3ED185F4E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 in 1931. Made </a:t>
            </a:r>
            <a:r>
              <a:rPr lang="en-US" smtClean="0"/>
              <a:t>of Bronze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3671-EF55-4FAD-89A6-A3ED185F4E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DFA1-2C3B-47FD-B0AF-6AE8B86D1B8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FB38-6E8A-434C-B5A5-D2377C49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7709"/>
            <a:ext cx="4800601" cy="1572491"/>
          </a:xfrm>
        </p:spPr>
        <p:txBody>
          <a:bodyPr/>
          <a:lstStyle/>
          <a:p>
            <a:r>
              <a:rPr lang="en-US" dirty="0" smtClean="0"/>
              <a:t>City-States in Mesopotamia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647679"/>
            <a:ext cx="3595255" cy="1752600"/>
          </a:xfrm>
        </p:spPr>
        <p:txBody>
          <a:bodyPr/>
          <a:lstStyle/>
          <a:p>
            <a:r>
              <a:rPr lang="en-US" dirty="0" smtClean="0"/>
              <a:t>2.1 Notes</a:t>
            </a:r>
            <a:endParaRPr lang="en-US" dirty="0"/>
          </a:p>
        </p:txBody>
      </p:sp>
      <p:pic>
        <p:nvPicPr>
          <p:cNvPr id="2050" name="Picture 2" descr="http://i-cias.com/e.o/atlas/ill-maps/mesopotamia_heartl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" y="173754"/>
            <a:ext cx="4702613" cy="65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Polytheism: </a:t>
            </a:r>
          </a:p>
          <a:p>
            <a:pPr lvl="1"/>
            <a:r>
              <a:rPr lang="en-US" dirty="0" smtClean="0"/>
              <a:t>belief in more than one God</a:t>
            </a:r>
          </a:p>
          <a:p>
            <a:r>
              <a:rPr lang="en-US" dirty="0" smtClean="0"/>
              <a:t>Social Classes</a:t>
            </a:r>
          </a:p>
          <a:p>
            <a:pPr lvl="1"/>
            <a:r>
              <a:rPr lang="en-US" dirty="0" smtClean="0"/>
              <a:t>Women had many rights</a:t>
            </a:r>
          </a:p>
          <a:p>
            <a:r>
              <a:rPr lang="en-US" dirty="0" smtClean="0"/>
              <a:t>Science and Technology</a:t>
            </a:r>
          </a:p>
          <a:p>
            <a:pPr lvl="1"/>
            <a:r>
              <a:rPr lang="en-US" dirty="0" smtClean="0"/>
              <a:t>Inventions: wheel, sail, plow, used bronze</a:t>
            </a:r>
          </a:p>
          <a:p>
            <a:pPr lvl="1"/>
            <a:r>
              <a:rPr lang="en-US" dirty="0" smtClean="0"/>
              <a:t>Number system based off arithmetic and geometry</a:t>
            </a:r>
          </a:p>
          <a:p>
            <a:pPr lvl="1"/>
            <a:r>
              <a:rPr lang="en-US" dirty="0" smtClean="0"/>
              <a:t>Arches, columns, ramps, and pyramids</a:t>
            </a:r>
          </a:p>
          <a:p>
            <a:pPr lvl="1"/>
            <a:r>
              <a:rPr lang="en-US" dirty="0" smtClean="0"/>
              <a:t>System of Writing: cuneiform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2154302"/>
              </p:ext>
            </p:extLst>
          </p:nvPr>
        </p:nvGraphicFramePr>
        <p:xfrm>
          <a:off x="4606636" y="1219200"/>
          <a:ext cx="45720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2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 Falls, Akkad 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2484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2350 </a:t>
            </a:r>
            <a:r>
              <a:rPr lang="en-US" dirty="0"/>
              <a:t>BC conqueror named Sargon defeated city-states of </a:t>
            </a:r>
            <a:r>
              <a:rPr lang="en-US" dirty="0" smtClean="0"/>
              <a:t>Sumer=Akkadians</a:t>
            </a:r>
          </a:p>
          <a:p>
            <a:pPr lvl="0"/>
            <a:r>
              <a:rPr lang="en-US" dirty="0" smtClean="0"/>
              <a:t>Sargon </a:t>
            </a:r>
            <a:r>
              <a:rPr lang="en-US" dirty="0"/>
              <a:t>created the world’s first </a:t>
            </a:r>
            <a:r>
              <a:rPr lang="en-US" u="sng" dirty="0"/>
              <a:t>empire</a:t>
            </a:r>
            <a:r>
              <a:rPr lang="en-US" dirty="0"/>
              <a:t>: brings together several </a:t>
            </a:r>
            <a:r>
              <a:rPr lang="en-US" dirty="0" smtClean="0"/>
              <a:t>groups of people </a:t>
            </a:r>
            <a:r>
              <a:rPr lang="en-US" dirty="0"/>
              <a:t>under the control of one ruler</a:t>
            </a:r>
          </a:p>
          <a:p>
            <a:pPr lvl="0"/>
            <a:r>
              <a:rPr lang="en-US" dirty="0" smtClean="0"/>
              <a:t>dynasty </a:t>
            </a:r>
            <a:r>
              <a:rPr lang="en-US" dirty="0"/>
              <a:t>lasted 200 </a:t>
            </a:r>
            <a:r>
              <a:rPr lang="en-US" dirty="0" smtClean="0"/>
              <a:t>yrs</a:t>
            </a:r>
            <a:endParaRPr lang="en-US" dirty="0"/>
          </a:p>
        </p:txBody>
      </p:sp>
      <p:pic>
        <p:nvPicPr>
          <p:cNvPr id="9218" name="Picture 2" descr="http://upload.wikimedia.org/wikipedia/commons/4/44/Sargon_of_Akk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95400"/>
            <a:ext cx="28575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lvl="0"/>
            <a:r>
              <a:rPr lang="en-US" dirty="0"/>
              <a:t>2000 BC nomadic warriors </a:t>
            </a:r>
            <a:r>
              <a:rPr lang="en-US" dirty="0" smtClean="0"/>
              <a:t>invaded </a:t>
            </a:r>
            <a:r>
              <a:rPr lang="en-US" dirty="0"/>
              <a:t>Mesopotamia,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/>
              <a:t>capital at Babylon </a:t>
            </a:r>
            <a:endParaRPr lang="en-US" dirty="0" smtClean="0"/>
          </a:p>
          <a:p>
            <a:pPr lvl="0"/>
            <a:r>
              <a:rPr lang="en-US" dirty="0" smtClean="0"/>
              <a:t>Babylonian </a:t>
            </a:r>
            <a:r>
              <a:rPr lang="en-US" dirty="0"/>
              <a:t>Empire reached height under reign of </a:t>
            </a:r>
            <a:r>
              <a:rPr lang="en-US" u="sng" dirty="0"/>
              <a:t>Hammurabi</a:t>
            </a:r>
            <a:r>
              <a:rPr lang="en-US" dirty="0"/>
              <a:t>, </a:t>
            </a:r>
            <a:r>
              <a:rPr lang="en-US" dirty="0" smtClean="0"/>
              <a:t>1792-1750BC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enduring legacy is </a:t>
            </a:r>
            <a:r>
              <a:rPr lang="en-US" dirty="0" smtClean="0"/>
              <a:t>his</a:t>
            </a:r>
            <a:r>
              <a:rPr lang="en-US" dirty="0" smtClean="0"/>
              <a:t> </a:t>
            </a:r>
            <a:r>
              <a:rPr lang="en-US" dirty="0"/>
              <a:t>code of laws </a:t>
            </a:r>
          </a:p>
          <a:p>
            <a:endParaRPr lang="en-US" dirty="0"/>
          </a:p>
        </p:txBody>
      </p:sp>
      <p:pic>
        <p:nvPicPr>
          <p:cNvPr id="1026" name="Picture 2" descr="Image result for hammurabi's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33" y="4191000"/>
            <a:ext cx="4591267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4" y="838199"/>
            <a:ext cx="9150784" cy="60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-Civilization began around 4500 BC when people settled in Mesopotamia</a:t>
            </a:r>
          </a:p>
          <a:p>
            <a:r>
              <a:rPr lang="en-US" dirty="0" smtClean="0"/>
              <a:t>-3300 BC Sumerians arrived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1: Unpredictable flooding and droughts</a:t>
            </a:r>
          </a:p>
          <a:p>
            <a:pPr lvl="1"/>
            <a:r>
              <a:rPr lang="en-US" dirty="0" smtClean="0"/>
              <a:t>Solution: irrigation ditches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24" y="2949210"/>
            <a:ext cx="3961375" cy="39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7"/>
            <a:ext cx="8229600" cy="1821873"/>
          </a:xfrm>
        </p:spPr>
        <p:txBody>
          <a:bodyPr/>
          <a:lstStyle/>
          <a:p>
            <a:r>
              <a:rPr lang="en-US" dirty="0" smtClean="0"/>
              <a:t>Problem 2: No natural barriers</a:t>
            </a:r>
          </a:p>
          <a:p>
            <a:pPr lvl="1"/>
            <a:r>
              <a:rPr lang="en-US" dirty="0" smtClean="0"/>
              <a:t>Solution: built city walls</a:t>
            </a:r>
          </a:p>
          <a:p>
            <a:endParaRPr lang="en-US" dirty="0"/>
          </a:p>
        </p:txBody>
      </p:sp>
      <p:pic>
        <p:nvPicPr>
          <p:cNvPr id="2050" name="Picture 2" descr="A section of the city walls that are among the best preserved from Babylon. Era of Nebuchadnezzar 2, around 600 B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79119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2455"/>
            <a:ext cx="8229600" cy="1371600"/>
          </a:xfrm>
        </p:spPr>
        <p:txBody>
          <a:bodyPr/>
          <a:lstStyle/>
          <a:p>
            <a:r>
              <a:rPr lang="en-US" dirty="0" smtClean="0"/>
              <a:t>Problem 3: Limited natural resources</a:t>
            </a:r>
          </a:p>
          <a:p>
            <a:pPr lvl="1"/>
            <a:r>
              <a:rPr lang="en-US" dirty="0" smtClean="0"/>
              <a:t>Solution: trade with neighbors</a:t>
            </a:r>
          </a:p>
          <a:p>
            <a:endParaRPr lang="en-US" dirty="0"/>
          </a:p>
        </p:txBody>
      </p:sp>
      <p:pic>
        <p:nvPicPr>
          <p:cNvPr id="5122" name="Picture 2" descr="http://www.stonebtb.com/uploadfile/2012/11/112012110617311427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73" y="3983335"/>
            <a:ext cx="2797727" cy="28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WFhUXFxgXGBcYFxocHRkYGBoYHRgcGCAcHiggGholHhgcIjEhJSkrLi4uFx82ODMtNygtMCsBCgoKDg0OGxAQGy8mICYsLCwsLywsLDQ0LDQsLCwsLCwsLCwsLCwsLCwsLCwsLCwsLCwsLCwsLCwsLCwsLCwsLP/AABEIAMIBAwMBIgACEQEDEQH/xAAcAAABBAMBAAAAAAAAAAAAAAAGAAIEBQEDBwj/xABCEAACAQMDAgQEAggDBwMFAAABAhEAAyEEEjEFQQYiUWETcYGRMqEHI0JSscHR8BRi4RUzcoKSovEkQ7IWNERT4v/EABkBAAMBAQEAAAAAAAAAAAAAAAABAwIEBf/EACcRAAICAgIBBAEFAQAAAAAAAAABAhEDIRIxBBMiQVEyFEJhgZHw/9oADAMBAAIRAxEAPwA0Va2qtJVraq16hzCVaeFrKrTwKViMAU8CsgVmKQGIrMVmKzFADYrMVmKzFIBsVmKdSigBsVmKdFKKBmIpRTopRSAbFKKfFKKLAbFKKdFKKAobFZis0ooGYilFZisxSAbFKKdFKKAGRSinxWIoAbFYin0qANZFMIrcRTSKLA0xSrZFKmBCVa2KtJVrYBTsQgKeBSAp4FKwGgVmKdFZiiwGxWYrMVqvXYxU8uWOOPKRuEHJ0jbFKKoOn+JUZijngmG4kesdx7j7CrzT6hHEowI9qUM0ZrTCUHHs2RSinRSiqGTEUorNZigKMRSinRSiixmKVZis0ANpRWTWYpANilTopRQA2KUU6lQA2KzFZpUANilTqVADaxFOpRQA2KwRT4rEUAa4pU+KVKwoiAU8CkBWwCnYGAKeBSArNFhRiKzFZis0WFDTQx4h60tmzcZ22yTbQFoLN3K4ngk+0UTusiuMfpK6N1C7cN19O3wLYIT4T/ECrOXYCG3HknbAAHpNcHmY55Gkujp8eUY3ZM0+t07FRcuBJH+92ttnhfOAVAge2aZ4Z6jetXypugoMowiHDdxBg8zEx5hXPNL1B7f4bhz+1JkDuAfQ9xW7T9S2oE3OBJ8oY7c9wOJn29eZiufi0dFRl0z0J03rouYZWUgSZA9YBiZMn0n5mrW1fVvwsD7Aj8/TmuJdG8VsjorsogHbcJBzGQ/4c85n74FF+n8QC8vlXZcTPlIcETgiCpAbPEiRzOavDypRXu2Rng3o6HWaHtN1l1kOVaMgkhZ9p47+n+rr/WS42KpWcE7iCP8AhwD9fT51X9Zicbsn6E7ov4rNDt5yoJBO71DRujsff3paLq7sQq5OI3EHk948wHzA7dqzDzYy7Q5YGgiquu9ZtK+zJPqAI+85+lVfUPEJ2lVA7AsCZUyQexByCOQfbFVVsLdcyWASDE43do9QMk/MVjP5nGlA1jwXuQX3Oo2wpYtgDjuRHYH8X0paLqNu6BscGcgcH6g5oNPWQrkB8iV5H0xzn7c1ba7VWnAZV88gE5EjhgcZ7wY+tT/XyVWjf6ZfYT0qE06i9seUkd4EEe+D6+3fmrPSdc3RuCmfeMfnNdUfKg1vRF4ZIuaQNRbXUrbYmD7/AOlOOoWJDAj5j5/nVlki+mTcWvgkUq1JqkJ2h13fuyJ98VvitJpiobSrMUopgYisRTopRQA2KVOisUgGxWazSoCiMBTwKwBThRYUZis1rt3ZJHpWylYUKsxSJjJwPWo3+OU/gm5/wCR/1fh/OmLSJNMuhSCrRBBBBiCIyDPIitFu7daYRVgx5mk8A8KI7/vUBeJPi39WUuwy2iFRAoAlgpZsyZ+Z4HbNSzZfTjZvHHm6G6jwf047/h6YQxgN8S7iOSkNCj79vWKoOqfo+sLO03Ugjm6pHvA+ET/3GjCxcwY4XH9/WhvVeJ4fzNDTj9WQDj3yW7zuHbFeVHPOTZ3PHFA+36Pmzs1ELOA9qD35hiO3OJ9BxRJ4L6O2mVkuMrNvBlZjbAjkA4Mn61baDTFrYa5uCOoZHRTAH7JYfQESMTzVfpusBNW+munzbA1txn4ixP39+DFZyTck0hxVMuOoagWlZjuI/DjJkkfLv/D2rR0LUC4jEYhuJJIEYyVB9cZ+tTFsLcEXFBUmII3AEyMgmDUm94Wt2U321RYH/sqAYPMYzPoccVFdG2ROtazZbOwMzEYUHJY4Ee8n6UPWtPqGA+JDRxv80HcCQB7n9otJmCRAq3t6JfjSHuOwGFuBBtJmdu0DmOT64q1gc4kbtx9cd6cZOI2kDGutXzcZxbnaPwwoyAJ2hSx4UCJmFFVWo8Uj4ZGmTfcZcbbikKTJOGIaRBMbRNFI6mGE24YkAwAJBMeVgWlT7GMgZFA3VPBp1F93tEIhO4nHkck7lgGZJyO2eYgm/GLfvJJtLRA8F6p7mpO8t+BmzOTuAJ+YJo+NyDHHvQp0LwnqtLfW8XS4IIZNzSwb0JEbsDmBjJFWnW/EVnTSXDlzO1NjAMR/m/CVHcgmpZo85ewpB0vcEfUOq2/L+s2XhCjzABjjysCCCe/r6cmoem6iIO0j9n8TBSYmY5iSMnB4G01x29rviXGd4JZt5+fJiZFGvR9XqLwBt270EAhlLIsx/mbawI9J/OR0LFwW2RlPk9HQdNrAWClgJiA2Bzx5oIIJjHlM47CpV19jGYmciQCB2kT5e3JjvQrptFfV0N3aAhjy78EkEqBLgKeImMD6W9++Huh1eAF2Eht3lEngHeGHzEd+ay0Gy3s6tQJGM/bPI/09qmWOszw277Eceoj+NDlgsiFgxIBiTtgmTMggTxOT8ucvS7Jhjk+aAhXyzOCpjEcZkU1KUemxuKfYVJ1Y7dxUEZ4YDjn8Xet1rq9s9yPWRxQsLQJMuhAGO5DfwmJk5IninIJBhvQkBtyrg8GAc/KMH1qkPJyrtmZYofAZWr6t+Fgf7/KnO4HJA+ZigtbygCRJMRgjJnBAAkjifL+dQjrF7spB9wTkkDAEkHacBsw2TVl5T+iXor7OgC6v7w+4qNc1ShjucAcASOwkn8yP+WgsXFmCMGQT5j3OSCMd+e8expjaxfSAZECfxCPbnIzHeh+U/oPRX2Gj9WsgxvX70qBz1IDvHycR7RIrFL9VP6NejH7Dr457I3bJgcn5z+VadVqirDzIqxywkz6HIge/rXP9TqetfBbUMdNbtopuEbmZoXJgAlN2OD6Vo0/SNXqAr6jqV1fioGQW0RZwJUlWkETiRmDxxXZf0jkf8sNNPrALjlrrRJkqBHaDgHHNZ1niPR2wd+tVDBiXWfsRNBVvwLYeRevX7rbvKblyVOAYOJDfXjjgxZdZ8GaG1o9UbWnVbi2SQWLMytmCCTxiQfn8qxGUnpGmktskaj9IXTEIG9rz9vKzZ9i+B9KgXv0nXbmNLor7/wDCk/mu6P8Apo46H0ixas2hbs21OxMhFBJ2iSSBJNN6gGsqQhPwzwo5Q/ur/kM8dogYIAWSThFyb6NRgm0kc86f4k6vrNzaXSgLvKuzsMMsBgQ7IJHcbauugdL1Lh7mpAF4Eg4AWfoI4gSARk80L9Q1ept9S/w+nvXLYuFX2oxABZZYxxJ2nJHcV1e20IokkwMnM+59zXB5GZSgq7ezpxY+LOX+MvEZ0Vl7Gwi6+4KwyoWfxA92AOB71Ufor0yEXbzqGIYIoIkLiWMcTkCfn60R+OdImrvHTr/vAAZABhgIzkRgxn+VD3SbD9Jdl1I/VXAGDJJG4YxMZgifTHNSirxNR7KN1O30GvUtf8OCFOR2baBGPQ4jt7GoVrULfcZBYdyIYCMQYkqeeYoA8UeLDeeLUrbUYMgMW53eo/jzVf0LxbcsX0dybiA+ZSZJBBBgnvmfpTjhnw32JzipaO3LpJUgtAjMcz2M+1atP4lCu9triwgnJbdt8s42/gE8gnkDFDet/SBo/hyjl3bCoFYH5NjHp9aAOr9RvPJuBgDJPmYgT+6P2R9KmsTeno0pJb7O19SsTcW8j22VlAAV5YxuJgQMAH54PoaG/EfXU09h5I3sCqqe5ODjmBnNcfS3cuRsLHZAU7j5Y42+nbilqbV8mXLEgAZOYA/PFbj4y5fl/QPK66CkdcJlnyDMbkW5kztDNukjtPOe/NdN6Tp/1QBGOTknntnsJP5VyDwV0W5qNSpcH4ds72MYLLG1fSZIPyFdv0FuPTP9zWPIrkooMf42Rdeu1SRyKo9Tplu2wblj40naw22jDCdsB2XaY7gznv2sOv8AUEtDOSZCD1jJnBgAcnt/EQbrfwX2MguNcO9xuCw2SgfEbuMEYECpYr5aKte3Zq0vSNKt+TYYLAALFmIfGdrqODggz7HGSO8jryZDDnkEDiCe3seM8HFUmjvh2Jbk+b6nJ9qlrq2t8Hch5B4459VPuPzGKc+U5AqiWFnWsrgON4PlBMSAccsQIwZnPviKsrl7cdjAtJJIVQxEAYKlmJzH4IPcyA1UuoYPakSUOMjKn0+ce8ERWNFcJtDeSACPKD8MttedyspBJCwRJHaRg1XBK9MxkXyixNpd20vcYMZBC3FYjYRG6ztjmMgYU571qvXydr7XtjcJN18AEHcsFwIBImCAQRAPBZd1u0ozC2ryQVc/tyMHaSCSSDBUEk4OJNdrtV54Qsu7AVTCsC0QVgAmYO4/vHOYroIlv/iQ4GxlO0QCAhMbcoCrbUnYcYI2/SsnU7SpKlnUxu2LKEO05JDhnEiVPKcCDNRpdO5cFRZFseTbsgFVIIKjhDg8TzVhpeiW2zcec7VUW4YAgDaSJMHGcAkSfWsKcWacWjdrLwlYRoI/bJBIGd3mwD5sTkk/OoQvM7FYG/cQDDy0KMPPAYhc98YB4uNV0tUgh54A8xG7ECONx44B4qT04FpG6RkbAeCOQfQH1gdqHKhJWU9zpl9jgBdxGDIbbsAO6J2uBMwWwoEkE1sudFvP+2mSR+EkkTK5kkwfUVcXLonbkiIMyBAju2cT3gZqh8QG5cslbBhjtB2sPwY37pUbRtn7D1pcgo2Dw+xyL6Qc/wC7J5zzu4pVt03TtOUUm2jEgEl71zcZz5oeJzSpcmapGPE3iLcl5bY2rctOrg8MWBG5cYaPlPB7ESP8cq2wyL5WVfioDALKqj4gMSGAAx+0PlUh9HIymmY95n+SU5LShYK2M4hbjDsfauxeRJI5X49vs0dL1AeASY5njP7J9omR/wCat/E5Daa6DJb4e0Ff2gTH1B7jtHyNVqaJEkpZST3FxmM8jkevYU631QIAGwxExHH3I+3seeKy/KUZKkNeM+LTZe9J6wGtLKlSAFgnOIB/v3qD1vrNzafhLbmCUD7skdm2ng+vae8VA0/UUvBtpi4rbdrYY4BkSBIgnI9D6VVeLuoi09u2udqyT2gnEz8v4VzS8jJOTi+i8cUYqwK8MdXu2+sC5roV7m9GJiFLL5I7BcADPf50X+N/Hr6MC3pvh3Cw/Hlvhn3gwT6SfoaA/Et8aq7YRQNzNs3YIIdliDJwJJz60V/7JtXGWyVm0iqu08eXImOSTz65rOTimpP/AAcLaaKn9HD3Wu37zq53KGDsDDHdL57kiD7wamfpG6haIW0xX4qNu4M7WBBBIGOFMEirXrYa2hZQEgQCImTgRHH/APNcn6jfcuxc7mmSTyT608S9SfPoeT2xo2WrC3HVZ/E0YH9a6D0zQ2Nmx7SMONpHIiBwpO6ZyP5Vz3oT/wDqLe7u0fUgx9zj60fXQE3nPAmfQA/1jjtT8iTTSQYYpxYI6bpTJrrdl0NolwQrGYBBK5gbvn6jtVz1OyGV4yokAnuPWqTrWrN6/ba2W3mAGZApncdpBABb1lhNT+o/GFt1UhogkgciJMZwP9aeRNtOxYnSaM6SxthIgDHp9frV90mzbB3OATwN6h1gHOMZ9DI4+lVdtgXndhgCJiMwQPn/AFohNhrQcwGQKWM9jGY9B/WuebZ06ei/010IVG4C2SAEhQoZgADAEBj5Rtk5juc2mt1i2bZZ8RAHuT2GO/rXKeq9Z/USHtSdptqohxBEOSRkg/s4PJzFTLXjO5rls6c2hvDA3Lk424UsB2JDQZnJ98angf5IjGaumP6v1UlmP7bAd5Fseie8Zk9zPpQ7r7+2BOSZmSOTmTyJ9aM/EHhjzB7LKgiCHDeYySXJE5PoBGMUM6/wbqi2Xs548z/l5P4U8Kj9lMk9aF0zU4iRKkjDBvsRgiryxqg34ufy+nvQ9pfDlzTks2o04HDAs0cjmVwef7NWmjdXJ+GfiBSQWUN2+kijJGnyiKElJU+y10eqg7YBU/iB7j+Xz7VWXOo2St22rvt3Ejc8KzK8qRtBYEbVODMNNR+r9ZWwCiybkcQfL7t70MabS37zRatu04wCec/T1zW8ON/k9GMk0tIvbviADG91GQAtxnGVXHm9wRyQe880Q+A7S3/iX2OVJQSFEGFLRtx3EHv+Qp+nfo1vuN1+4LYxKjzNHJOMfnRf0Ho1vSW2tWyxmWYt3mAY7YEenatZpR4PiyeOL5bJightp44+55/v1pwVlEzkcwf4VHuvuCtx2P8AKO/8q33GMZ4/pXFqjo3ZI0uvtgec7Q2JjiI7jMEkc9+9RDqfh3SATHAYkFT6DJn1A/5RmqFusW7dww/4ZMF4AxyYBzJ4JjPBxVY/W1kuW2GeWYtEkeUTyoj2ODBGBXXBNrZGXeg3OsO4CCTPBiIB7gQAIn8uaG+o9XYEKHKbTwIClZGOJZYKn8UwCMxVRbtazU4s2mCMZ3OdiyREhQASBzMNHr62ug/Ry3/5WoZZxFvAEzI3MDJx+6K1xSdsVuqREbx5tMLbZgOG3c0qIv8A6C0A/wDan3N27P8A8hSo9n0FSCG1rYHPvBEfxHc+3asjWtOTAPEA/wBDFCb+IEkjdx/m7+nlxP0FaLnidTgsWUHHbgdt0e/PP5nCX8GnYY64BbQbsRBMTzmcD+5qBY6mrEBfMwnyAgH5wYjv/Zqn6rqtRrtIi6G3v+G360lkWIXywHMERJPbAiab4LtXLaPd1A2O5+FaXJBgSSApI7Hgfsn1rP4xthXKVFr1vql6xaF23adzuXyAE7lIIaIk/lXJfEfVNRfutdvLcTzAhSGCpAheRyB3967VodWYkkqRE7Ttme4kyQfemX7aNhdxYzMGD2EdpzHIpwycdtDnjvSZxbwndB1lnccB5E+sGB966X0i4GumTG8sB+Zql8bO1t7UWkIZd0tbG4MGGQ20cYMj1MzUR+pnfbNqSd0qI5YmPzyPqfanl99MMarQSdd1C7VQHdMmYgT+Ee8jbEe1BieF72qe41raqKVBLTltoJAAkmP50WX+k37wZ2ewhP7IJwFAA4U9vSeDWOn2HsItu7sbYWdtsxO5mEnudpUR/Ssxk4K0DipaZQab9HFwwWvhT2222JkcdxUHxlf1FpjYcQCAd5UqXExMcDK9vyovfrvxIGdgwxYGI7DO1YjkmcfI1D65rNNc2i6tshCwUgMBMZyrwwwDEZir227kRqlo5t065suozcBhPyOD+Rro3RdE1xoABLHEEEQRPPEcma5/1gp8W58MqU3HbtVlEewYkgfMmrTw5rdXYRmtLKMsZMEEEENbMyCCOaeeHJWgxSp0TrWs/wAJqHsXoAtsYbB9wD9/pEVu8ReLka2bdkklsM3aDztg88fetHhnw83UL7G9KWkPnIiSSRgfeTRqvQrWmIC2bcJjzIjGO8kqT3OahN44yTl2WXKVpPRyG7qi0gYBiQJgkdyOJ+lHX6Peni2ovOvmuMVXudnHH/EJ+go56p0/T37cXbattBz+2sDswlhkcKPoRVVpVT/C2xpySgU7GIzt3TJwMxzj6VrLm5QpGIQqVsv77blExXMvGeob4gh2FtgYUMduInHEHn2o41XUP1A7Ekr8uCf4/nQL40YC3bHfc32gT/KpYVxyIpPcGQ/C3TlvOxuKWRAMSQC7cbogwMn57Zxg9AXUMu3azALHlBIAiBAAiB39qFvBlhRpgwJl3fd7FcAD2iD8yaIDekbGEEDDe3ofrTzNzm19CxrjFMIRaTUhWvojsgOWVWYRBBAImGnkfu8euu7dwUIIk4xie8YIWcciPbtVRpdabWe4wfT+5rfqtaWZlZD82C7ffCyzH2jMiDWINvTNTRZWtSy+VZaMGeAfSIgH6dqpL3iC1Lurj9Sx3jIOAQRkZmCIE8cUPdf8VJbcqgW4wUrORs9gViZxxEEfYE1erZ3Z2yzMzH5sZMT7muiGHktkpZOPR1fT9asuDtuKQe4PBIkfWRxVX1XrxKt8JXuSIlQWAOQZjHII57GqPovhZudQnIGN0bRJP7JIaYGKOXi3pnnaJEIsCQcYXv2njsOK55+njetnRBSmt6A/p3hfUXSbjQgOZ8lxj64Bgenf0xV/07w9asFHZFuPIJZyzQIJlVUAc8cdzTND1N1uBllv8pYwRn8JJgc+9WqdRu3iqhCG3A4CuCPo4jHr94qqzqXyYlgcS002qZpZWCgiIa2QVzykrBHHIESc1I1mjLBd52knkrEHABKzteTuGeATVh0rowUTdgt2iQDPqNxiB/GrL/DoMBREYER/YjFZlNIwmD6Wwogu0jB7fYDtSq/GnT90fas0vUA84desG1fuW1J2g4k8A5APvVYQaJPGtsLrLkdwp/7R/Sh9zXfHo5m3YW/o26y9ltRZXPxkWB/mVgD/ANrt9hXRRCIiySBJBP8AmMmO5ydvPAECKBvDvS30tvcADfvlVWY/Vgyc5/ufarbqsl9oLlLe1TsMFtsKTyOWM4NcXke+VI6sXtVsZ4j8TpYcIvmb9oAdm9yYB78H3wTNXf8AErBQUbyT+KFhTgBIDBUaATMEGSRIEVA6t0e21u64Uq6+YjcSY95oY095rZLI0T5SDBDA/ssDgj2q2LHHiYnkdlx4h6899UDsnkJKhSSVnmZxmBwO3Hcu6C11b9kvEEg+8EQCfTMVFteHruoUtYs3QYkqVbb87btiP8rGfQtV9qeiXNXsGngbRDm423zsBFsQD5l25Hq1anxS4/8AIUW27CHT9WFtW3kqpIjdAkxBwfeRj1FVfjLqjrbc21CbyFeRBwGGIMdip+VY1ngrWX9o1OptjaNoADEx6nC7j7+1QPF3SdVaVQ5F22oDG4AVJCj9sSY7/PmowxpNJM3KfbodovCJe0DduMHZQxGYUEAhWByxEj5fSqDqPS/gvtIUH/KT+f8Afeuhtrd8vOHzj3yKCfFV39d7hR/f8KriyNumTnBJFPasBmCgfiNH9qwAm2Mdh7egoC6fqgl+2x4DifkcH8jXSul6NrylyQFgwfcD+Hb71nyZVVjwq0yy6BZCWFjBJYk+uSon2gVa7viKZ5gg/OP7+9UvQ9QDaI/dYiPY5H5z9qmq+xpHftPb+kVxummdG7NqN5RuUsCJgbTBWAY3EASIz7UJeF+qIjXdIWCMl1/hSRlCxhQeCRz9aJOoZZEUgZLMSJgdu+DyKsNB05HQblVhMwyKTJnuRihTXDiwcd2UHUwAYmIMGT95/h9K534r6ot26FQyqSJ7Enn+Fdi1ugtNgorDhhtU8exoN8Z+HJtl7Vm0dss2Nr7P3gRAYCCNvmMcVXx5x577MZYvjoH/AAb1pUT4LZO8sogAQQJAM5MiYjtyexm93yqxXyk/l7eh5+1cnNsDIkHnH8qtrXiW8tv4ZIZexYZH1Bz9a6MmBuXKJKGVJUwy6tqVshmJkR9/9eKF+reLHcEIWXJg78AECQBAkd88fwouo9SuXjLtPoOw+QqLatbjWseBRVyFPLekYe5NEHgvoh1F4M3+7RgTg+ZuQB2xEn2j1qosaXeQqDzEwB6kmAPvXZfB3hm3oLP/AKy6gubtzInmjGAzfhmDnt7mjPl4w12LFC5bI+vcKpMYXP8ASfc9vr9aC/qRf89u2yDPLly0x5sgR9BxWfE/XbV4fA0+8gtNwseRyAcZJn6R9ab0y9CyD5Rjb8687g0tnpp0rJAthNu6RPqPWaLPCmh2MbkyWwoE8ACT/wCD29RQt1LUL+HELB9cckD7/nXT/DF9X01koBHwwAR3jA/nSjHZLNN8SV+fqf8AQcU13gc1JuqACfWqrUXs4P8Af9/wpTlRzxVkkahO8/YUqrbV4xzwSPsSP5Uqn6hvicxt+GGv63dqW3W23M2yViB5RPMe+OO1FWk8CaE3URLJ3YO43bnbMgboaI9CMiaf091wxIA2yWJiAwgSe3NT+h667euLftbf8Ol258Rix3Oih1OwAGQGaZn1Ar0nOVdkKRWdA07fFvXGWSGZQAB+LKj6ATVd0/RXBcuW7ggxBj5if770danWaaxp/ihgRl9oKhmnO4BjJGe2aDOmdbF2+8IV3S+9jO44gD0UD+NQ3bZVbCG10GzbQHeHDiTK/MZ+WfrWh7dq1kKvoGj7iYH2qn631v4AAZztkmAP3oHPYSBjjNQ/DnUzrtQUBlUG4kmTMnaCc5kz/wAv0rULathNJBQ1tmWVDrgQV2gFsQTuwQM9vlQ/1xHtIq/+677wQ0jymTGT6gwOM+ldL0GnIVQ4mYBnv2zQV4y2WwyNcAuFSbQK7mjg7RIjBImijKlsiajrah2VpkkHGw/iAGCT3PP8M1SdT1o1CtaQKWdSqwJhiDyTiO0j+tCFnoesukFFJE7Q3lA9SCCRPqcGfeizwN4bfS3Xu3/hk/DhIMwSRJEgZgR96u6hC7MtXOqNnSPDt63b2XboxwAhO32knKiT29a32PBOmZibpvXXJkjeBzPl2rDCBH3q/Y73aGBAE85VsQfaolrq6nyjYQeTAyBPLHd/57ip48l2/kc4UQr3hXRo/wAP/DspKzIuPkRyFYlSZHcemTUrpfR7luy1hbu60AQh2edVOSCVMEZiYFOtdRDMBAGG4Vl4KxE4PeCPQ061q9jITIViQWmMHE/LE+30rE5O6ezcYoDeqvqenagO5323EAAEAgHjI/GPmeau9f4kt2bYZ7dwEjygpyckDdwDj8q3eJXt3Ezt8ty2yk7QSfiKDGSTiRx3+taLbrcW5avrKYBwD3gMJ4b3FOXB1aBKSumbfDN1r1sXmEF9zEZjaCQv/aPy9aMdAGMAEQJPHb296qOhadAii0SFU7VmZAAEckn86uNOCpM/L5Vzyrm2bv2mjUoqt7EHvmcmo9s+RQ0ggj7E8j6gGm9RQm+r/s7QPlGTP51G1ed3w4LRz2xyYMcR61l6lo1Ho51456Otm4ropC3Nx7bdwInbAAgzxyIPtQw64AjNdL8Y6JX0u74g3JDfgy22Qc7sYaRM8Yia5vccdq9bFK4nDkXu0RmSrLw90q5qLhRB6AnnJ4AHLE+gqLYsvcbbbXe2TCgk49B/f511fwKE0Vp1tKjXts3bsky2wOEU8bYIyOf4Zz5OEf5HjhyYrPhnTdNtB79lbt9/wByH2RB3HAUHjAB4yxoV6nfuXbxtWrZ3zA2wABGdoA2oo7nEe1XnW+oPdYG6/H8MmB7f1FM6Sjo/xkJDMSfoTO361xKbu5bOxRpaBgaF7BKXF2v+IwwYFexUgkEe81P0qCAAeQCfnmjDxVpxd0ysd25QXEgdlOCUHB9SBwKAundRRhjB9CeMd/rHzrU05q0UxTS0y+0YV5D55j6Dv/00efo71lv/AAxsAndabIPIVyWA44yfoBzXO9Nb3Dy4aZ+YInHrzVz0fW39PeS4Eb4YEXA5CeXgfizM5Aj+NST3SHlgpI6hqDvHPPH/AI+lVl4E479/b/Wr3R3Eu21dCCrgEEd/Sot7RS01jJjZyRmVSaLAgY+n86VWYRqVY4G+RzfUdE1P+zBZbYly6B5mJJNvcWg48pbGOAAflU/Ru9rpdo22+G1iwwbjF0SCpAmc/wDyo58QoradmONgLDHYDP5VwLxhcZb1wI7C3dhyAcFhgzHORP1r06ctHPdbE/W3cFbzEyZAGVmeNvbPpWnT6u5buEbiozHB2nt/4rV4O0fxNWm79kM/1Ax+Zn6Ufavpdu7l1B9+CPTIzRKMYuqKLI2iJpf8K2mua3UbdRf2bLdl8qtzjK9x3z2qy/Rp11tVqLquLSbEQIltAoChnkD1gkZ5zWsdIVUVQMAyPzyfWq69bbp+st6kWyBtIvLEHY0Q2eOxn/KPnWFt1/gmdm1TBV3EgAZJJj8+3zrnHiu0b99XQbm3MqdsbT37DyzNF3WdQP8ADMOQQBPzP5iqPT2CwZ1ZMAjbJnMZj05qcpJJsIrZX6bp123aVQBuCgNJxLSecev/AG1RdW6o9q5tvgBmAygAG3gMvbt6njtRde60qKtu4oLJjdI75XiSDBGCBUbTrbvNbe6qXIym8SUmPWRzHC0oNV7uisr+AbXra2FPw/19xlIthVlpb8JIWSc5kjMVTWPC+tvmRb+GTuB3ttP1UDdB9x/Keqb0VIUHEDsIHAjJjGP6VrOqVeZJ9Sxj6jt2iAfpW4wUejHqMBOmeCdWjrda9aJUEKm5iCI/CHYCD/MU3rPiW1ZtG2QTdB27JKlSOTInaRHbntRnrurQVInPsSIAyTAjECMd57EVzjxTof8AF6oNY2Heo3NMAMuCTEkCIHHIp1GbuXwFyitA51Dr73EZIgNAY4LMB2YwAeB27fOegdG3P0+1duRucwWjkBmAn3wPvVZa/R7aW29y9euNtVm22kUfhBMDdO449uQKt/DwF/pgt2s/CYr6GFubwYE5KEU8zg4rj9ihy5bLDoF2JT3BH9/X8qJvig/61z3X9WOkW25BMEbgAJODu596JtP1ZLibkYMOMMDmB6d8/nXJODW/gsqZYau/OfTHzNUvVddstF2wFgQATHzjt/Wn6jXwCY7/AEn1z3oI8T+JTv2W2wJDdgTwRj09QZxWccHkmjTahGzQ2rs7L213bejT5QoZiojACkwcztge85FnA9626nVhlACBT3IPPP8AXkknHNLp/T7uoOy0pbbkmYVB3LE4UY5PpXrxVHDJ2RviEcSPyo78HdRLWne4SzB5837QPf5Yj6Vjp/hnSWHCXmOrvSv6uz+AFhxu/ajkn8hmtnUem3viLcs6dlkcSdpUmQCSAB6fbHJM8qU4tGoXFmko9xpJECDBnJJq0s3fLBTYe/HY8rHIPr71C/2rbQlHXY6HzI8Sp9TmCB2M+9aNX1lEUuxBPaO/sM5/1ricJPVHXyReXdaB8NUCs0ny7yCq+TzgZwPNJgfPtQ7Y8Gobpa45+HJICDaYn1aSB/yzRb0rS7RLiHjPGTz6SQOBJxHbNLrflWFgsT29M+/rQsjj7Yk3FS2yJo+qWNINtjSrA4uFmdpPM8Ej2qL1frXxh+sdTHCqoAAPoCIn3rSq59hUXqGmDgxg9j71vHKN+4HfwX3gPxuulYWb5/UsfxnPw2Pc/wCQ9/Tn1rrzMGUFSCCJBEEEHII7EV5buKQSDgjtVz0LxRq9INtm6dg/9tvMg+Q/Z+hFXyY72iPbPQZX2pVxE/pP1Y//AFf9Ld/m1KoehI1/YeeJ/E6f7K/xCmfiIoA7lngEZ9PNI9jXEOp9QN2CeRNFeq8D3ztUXQbRJZY3nMchIjceOfmRWyz4BtlCWuujBjlgvmH+RRMwf8084xNXjKEd2ZcJP4Bvwf1MWtZbZshpQ/8ANgH7xXUBqA9wLwZAJ4gHg/L+lc76r4Su6eTtZ07XACvyEHIb2q36d1fUbCxsG4FGXnaPbcTjPoMmtT920KKa0zo9roLHUbGbABODyvaIOCTVH+l7Qs9pWQnyfjA7qOJ+UzUXwB4vuajU/D1Cj4lwEK6kAMVEhYPeAe+Yo16/Y3WWVxPYE857Gp7i9j7RxfpnjbUWLBsGLlvG0NysEHB7jHH51U6rrmou31uhylyQE2Ejb7D71C1NvazL+6SPsYrXp7oV1b0YH7GulRXaRPky66toLp3XXcu5M3CeST3/AL9qPeh3h/g7byPJbzMiNox+UfaqW9texdbg7Wj3mSv8RS8Lxd0wDAGCyx8jXNOLnGi0ZUybrvG7XDFs7j2AtiJ7SWBg8Z3e8AYoc1niK85GGJwQWYNHIwY3A8jDD+VWfULFvTL5UUB/KZMAbvxN9sfImtHhTRpqb5ByiQWA/dHAk8yfyn0ocuKbrQ4pP5LDQeGNTqLSvf1BRHhtoSSRkrPzJnI709ujJo7hCtcdnUOzPGQCQNsD75Pbiuia4gWSSCFXbGffMR2yIPag7xjrFW0t5VDGywkZEq5Cukx8j80HMEVJTeRcTVKL5G/pmtD+VhuUiCOI9c9j7j0oA6T1fUaG/dtaY7pZrZUruDbSRMczE8fyq21PivTJbmzvLn9kggiRkzxj2JoU0XUwt65cbdLJeClez3VZQecAbz8qp4+KSvktCzZIvo1dQ6rdvNudpPtgD5AcCtWl6ldtAhHZQQRHbMTg4BMDPOKji0a2paArrpVRzcndlne8T6hkVQdpU/iXk4AEz8u3cmqohmMn+lODRSN/0FCil0huTfbNui0JuOqCSWYDA3GO5A7wMx7UeaPptmyCLRdkBkbyJZojcwGAeQAOB3OSeeW9SysG9K6N0ki4iuPwhRx6949eKh5HLSK4a2zXpdVF9grRKqQVzDS08fQ5or0vW9wKsTvIMRjcRn1kYn1/kRprku0cgSeMZOPn/GazvlZAyM5/y5J+kVzPTtFlvTNH6QOmb7Y1Gwqy7Uaf3SMBpMkhuCOzZ4rnfBx611Tr+u3aO6szKEDPDEhl2yfNPIjPzJFcrY5xzXbhfto5snZ2g60ldwIgZMRJ+cmqPqN1rhYhtpjge/bFVHh3rguoLV2FdZg8b/f/AIvb6/KxnnPeInt/WuGUXCRdNNESzqzI3cx27Ecg+ma23Ls94+Xes3bcDgGT9ag39Qtv8TLHGTmmlfQ9EPX2QzzkSMyfT+xVVrtRsO0HMfarPqnVECDbDMeBzGDzQ3tJJnJP3rsxptbIzddGo1mt3wj7VmrWRo69pdXbclVJLkNJ+G4E990gExmc8x3qStlhuJmDAbywcj0YDiDkmPyNaba22cobcIAd37g7QZGW9hMdx6znuKo2lu0Ksd+4AGBj0zz715h6Bt0twlYO4tBCKzIANoMLuAIAxJj+tVPWvDRvuwe555B/aCKASDAK+aWBPM4E1YLaMr5mBk7TvIgnBmCB2n09DkTi908NGAUOd+8yRn8J3D908HOOewm1tA0n2DN3wyUdbmluBXswd1wwN0jaZAgCYGZz3FHFnxYLtnbessLhEbYkBowQyyNk9zmoKWg67CfKvlGSCBtJ82xhMD/NGY5JmT8GyTCgghdisQNwPosgDg5ieY+enN1sw4JnDtdorguMtwbWDHfOIPJ96jrYzjPaa7L1Ppmmuf8A3KKciG4IUThyvCzEmIg5PoL3h021JIe4/wCyqI235Dc0RPozT9xXTDPa6IvDXyBVzUXGX4e4lR+z6AfnFX/gbqItu1pyAHIZP+KOPqIrc3Xn+GyW0FpJ5UeYiTKz9/lnjiqLUaZnO6Tkn1OZPJ9Zrad9qjDj9Owx8RXOSM7fkYwTn2n7xVF0brK6HVsQC1pgBcUcxyCvaVJOPQkVV6e41os30M9/n7g+/eod1Sxk5JOaz6dt30zXOkq7Oj+KPH1nYqaZvi7vx7lZVAHbzKCWJ9iBQD1Xrdy+YJO3HlmRjvJyajaXSPcbZaRnbiFBP3jj60a9F/RnecBtS/wV7qo3N8iZCg/LdSjjx4kJzlMAgs1Z9J6Df1BHwbTMD+1EIPmxxXY+k+A9LYMrZDnHmuecz7BsD14/lRAFUDtIxGTA49cUpZ/pDWL7OEdR8LajTQb6wCY3A7ln0kd/YxVc1kV6Ku6ZXRlbbtIIbAAI7jPfPNcc8SeFrti4RbR7tpo2OqNknhTkkEe54HNOGW9MUsddAi6VpZauH6LqMfqLmSFEqRk8DP8AHiq3WWWtuUYQw5zPIn+dWUk+idMjEUUeEuvi2psXDCmdrHsT2+9CzNWAs0TgpKmEZcXZ0HXqQQybd5BkzAAkRI74nFadbrgqncdu1SuO8yD+RoT03UriCA2PfNab+sZ+TzzUFgd7L+tGtFj1LrO9GtpMMQWJnMGRzz9gB2FVapFPtoAM961vcE+1XSrSIt3tmu401N0+uuKoCuQP79aiMw9KdYBz3FNq0ZTpk7/aV398/lS/wFy75jJ+dWPRemAje/B/CD/Grm7jiuaWTi6iWUbWwVPTyKwLBHaiG8oYcVAuWIOIrSyN9j4IrGalVsdHOcflSrXqIXAObiAlpAMBontDGI+VY1J8oHbao+kKf40qVciOpFsMW7pHO4D6bbdSraggmMgyD6HYvH3/ADrNKs/tD5NFsea4OyrKjsDscyPQzmoHQx8S0C/mhbcbsxO6Yn5D7VilQ+gCCzaHwmwMMw49AkVzLr1hV6m6qqhRqFAUAAQSkiPTJx70qVUw9mMh0oqFF0KAAGYADAAAEADsBXGusXmN4AsSNwwSfalSrfj9szl6QzqGGEfvD+IrCKPjoIEHbI7GSJpUq6SDO36LTJbtsttFQKBAUAAfIDip+h4nvAM/elSrkfZddEwn9W577K0aft/wj+ArNKhiRB6hcMgSY9Jx2pa/sO2MfelSrDNoouoCVM+h/nXHfEp/9Rd+Y/8AiKVKq+P+TJ5vxKxKfSpV2HKOPP0NNXmlSoGSNZwKhmlSpIJCNPmIrFKmINumCdPbn9wVq1X+8H0/hSpVwR/N/wBnX+1EZGP9/SmaEeY/I0qVWfTMLtG8GlSpVk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1407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images.wisegeek.com/rare-me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0737"/>
            <a:ext cx="2124312" cy="19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tri-kes.com/fileadmin/colorways/Box_Cloth_Wheat_TBW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845"/>
            <a:ext cx="2331155" cy="23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thetablebellingham.org/wp-content/uploads/2013/06/gr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54" y="4526845"/>
            <a:ext cx="3108207" cy="23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www.ancientmesopotamians.com/ancient-mesopotamian-tools-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14"/>
            <a:ext cx="3386816" cy="22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1956082"/>
            <a:ext cx="305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Cloth, Grain, Tools for…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Metal, Wood, Stone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3657600" y="2590800"/>
            <a:ext cx="2819400" cy="13925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Problems Through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Those solutions required: organization, cooperation, leadership, and laws</a:t>
            </a:r>
          </a:p>
          <a:p>
            <a:r>
              <a:rPr lang="en-US" dirty="0" smtClean="0"/>
              <a:t>   Laws and Leaders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Organized government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Civilization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2209800" y="3124200"/>
            <a:ext cx="685800" cy="990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057400" y="4572000"/>
            <a:ext cx="838200" cy="990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Sumerians Create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5 </a:t>
            </a:r>
            <a:r>
              <a:rPr lang="en-US" dirty="0"/>
              <a:t>key characteristics were: </a:t>
            </a:r>
            <a:endParaRPr lang="en-US" dirty="0" smtClean="0"/>
          </a:p>
          <a:p>
            <a:pPr lvl="1"/>
            <a:r>
              <a:rPr lang="en-US" dirty="0" smtClean="0"/>
              <a:t>advanced cities</a:t>
            </a:r>
          </a:p>
          <a:p>
            <a:pPr lvl="1"/>
            <a:r>
              <a:rPr lang="en-US" dirty="0" smtClean="0"/>
              <a:t>specialized workers</a:t>
            </a:r>
          </a:p>
          <a:p>
            <a:pPr lvl="1"/>
            <a:r>
              <a:rPr lang="en-US" dirty="0" smtClean="0"/>
              <a:t>complex institutions</a:t>
            </a:r>
          </a:p>
          <a:p>
            <a:pPr lvl="1"/>
            <a:r>
              <a:rPr lang="en-US" dirty="0" smtClean="0"/>
              <a:t>record keeping</a:t>
            </a:r>
          </a:p>
          <a:p>
            <a:pPr lvl="1"/>
            <a:r>
              <a:rPr lang="en-US" dirty="0" smtClean="0"/>
              <a:t>improved technology</a:t>
            </a:r>
            <a:endParaRPr lang="en-US" dirty="0"/>
          </a:p>
          <a:p>
            <a:pPr lvl="0"/>
            <a:r>
              <a:rPr lang="en-US" dirty="0" smtClean="0"/>
              <a:t>Each </a:t>
            </a:r>
            <a:r>
              <a:rPr lang="en-US" dirty="0"/>
              <a:t>city and surrounding land formed a </a:t>
            </a:r>
            <a:r>
              <a:rPr lang="en-US" u="sng" dirty="0"/>
              <a:t>city-state</a:t>
            </a:r>
            <a:r>
              <a:rPr lang="en-US" dirty="0"/>
              <a:t>, functioned like independent </a:t>
            </a:r>
            <a:r>
              <a:rPr lang="en-US" dirty="0" smtClean="0"/>
              <a:t>countries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886200" cy="36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Center of all Sumerian cities was the ziggurat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ttps://s-media-cache-ak0.pinimg.com/originals/bd/bc/b2/bdbcb27e82b82266303ded45cc552b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16"/>
            <a:ext cx="9144000" cy="51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Priests and Rulers Share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209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Sumer’s earliest gov’ts were controlled by </a:t>
            </a:r>
            <a:r>
              <a:rPr lang="en-US" dirty="0" smtClean="0"/>
              <a:t>priests</a:t>
            </a:r>
          </a:p>
          <a:p>
            <a:pPr lvl="0"/>
            <a:r>
              <a:rPr lang="en-US" dirty="0" smtClean="0"/>
              <a:t>Eventually </a:t>
            </a:r>
            <a:r>
              <a:rPr lang="en-US" dirty="0"/>
              <a:t>military leaders became full time rulers, passed power on to </a:t>
            </a:r>
            <a:r>
              <a:rPr lang="en-US" dirty="0" smtClean="0"/>
              <a:t>sons</a:t>
            </a:r>
          </a:p>
          <a:p>
            <a:pPr lvl="0"/>
            <a:r>
              <a:rPr lang="en-US" dirty="0" smtClean="0"/>
              <a:t>this </a:t>
            </a:r>
            <a:r>
              <a:rPr lang="en-US" dirty="0"/>
              <a:t>series of rulers from a single family is called a </a:t>
            </a:r>
            <a:r>
              <a:rPr lang="en-US" u="sng" dirty="0" smtClean="0"/>
              <a:t>dynasty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crystalinks.com/Lagash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2102"/>
            <a:ext cx="66389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315</Words>
  <Application>Microsoft Office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City-States in Mesopotamia</vt:lpstr>
      <vt:lpstr>PowerPoint Presentation</vt:lpstr>
      <vt:lpstr>Environmental Challenges</vt:lpstr>
      <vt:lpstr>PowerPoint Presentation</vt:lpstr>
      <vt:lpstr>PowerPoint Presentation</vt:lpstr>
      <vt:lpstr>Solving Problems Through Organization</vt:lpstr>
      <vt:lpstr>Sumerians Create City-States</vt:lpstr>
      <vt:lpstr>Center of all Sumerian cities was the ziggurat </vt:lpstr>
      <vt:lpstr>Priests and Rulers Share Control</vt:lpstr>
      <vt:lpstr>Sumerian Culture</vt:lpstr>
      <vt:lpstr>Sumer Falls, Akkad Rises</vt:lpstr>
      <vt:lpstr>Babylonian Empire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City-States in Mesopotamia</dc:title>
  <dc:creator>eparas</dc:creator>
  <cp:lastModifiedBy>eparas</cp:lastModifiedBy>
  <cp:revision>25</cp:revision>
  <dcterms:created xsi:type="dcterms:W3CDTF">2015-04-13T18:59:22Z</dcterms:created>
  <dcterms:modified xsi:type="dcterms:W3CDTF">2017-04-16T20:10:34Z</dcterms:modified>
</cp:coreProperties>
</file>