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72042B-78ED-4F44-A075-6287BDE7BEC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2DE30F3-1F9A-44EF-B992-272205F72C9D}" type="datetimeFigureOut">
              <a:rPr lang="en-US" smtClean="0"/>
              <a:t>4/21/2015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724400"/>
            <a:ext cx="7543800" cy="1508124"/>
          </a:xfrm>
        </p:spPr>
        <p:txBody>
          <a:bodyPr/>
          <a:lstStyle/>
          <a:p>
            <a:r>
              <a:rPr lang="en-US" dirty="0" smtClean="0"/>
              <a:t>Islam Expands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6461760" cy="685800"/>
          </a:xfrm>
        </p:spPr>
        <p:txBody>
          <a:bodyPr/>
          <a:lstStyle/>
          <a:p>
            <a:r>
              <a:rPr lang="en-US" dirty="0" smtClean="0"/>
              <a:t>10.2 Notes</a:t>
            </a:r>
            <a:endParaRPr lang="en-US" dirty="0"/>
          </a:p>
        </p:txBody>
      </p:sp>
      <p:pic>
        <p:nvPicPr>
          <p:cNvPr id="1026" name="Picture 2" descr="http://image.slidesharecdn.com/spreadofislamtm-090401102341-phpapp01/95/spread-of-islam-2-728.jpg?cb=12385998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0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Muhammad’s Successors Spread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800600"/>
          </a:xfrm>
        </p:spPr>
        <p:txBody>
          <a:bodyPr/>
          <a:lstStyle/>
          <a:p>
            <a:r>
              <a:rPr lang="en-US" dirty="0" smtClean="0"/>
              <a:t>Abu-Bakr succeeded Muhammad</a:t>
            </a:r>
          </a:p>
          <a:p>
            <a:pPr lvl="1"/>
            <a:r>
              <a:rPr lang="en-US" dirty="0" smtClean="0"/>
              <a:t>632 became first </a:t>
            </a:r>
            <a:r>
              <a:rPr lang="en-US" u="sng" dirty="0" smtClean="0"/>
              <a:t>caliph</a:t>
            </a:r>
            <a:r>
              <a:rPr lang="en-US" dirty="0" smtClean="0"/>
              <a:t>: ruler</a:t>
            </a:r>
          </a:p>
          <a:p>
            <a:pPr lvl="1"/>
            <a:r>
              <a:rPr lang="en-US" dirty="0" smtClean="0"/>
              <a:t>Abu-Bakr </a:t>
            </a:r>
            <a:r>
              <a:rPr lang="en-US" dirty="0" smtClean="0"/>
              <a:t>invoked </a:t>
            </a:r>
            <a:r>
              <a:rPr lang="en-US" i="1" dirty="0" smtClean="0"/>
              <a:t>jihad</a:t>
            </a:r>
            <a:r>
              <a:rPr lang="en-US" dirty="0" smtClean="0"/>
              <a:t>, meaning armed struggle against unbelievers</a:t>
            </a:r>
          </a:p>
          <a:p>
            <a:pPr lvl="1"/>
            <a:r>
              <a:rPr lang="en-US" dirty="0" smtClean="0"/>
              <a:t>This justified expanding Islam</a:t>
            </a:r>
          </a:p>
          <a:p>
            <a:r>
              <a:rPr lang="en-US" dirty="0" smtClean="0"/>
              <a:t>By 634 Muslim state controlled all of Arabia</a:t>
            </a:r>
            <a:endParaRPr lang="en-US" dirty="0"/>
          </a:p>
        </p:txBody>
      </p:sp>
      <p:pic>
        <p:nvPicPr>
          <p:cNvPr id="2052" name="Picture 4" descr="http://faculty-staff.ou.edu/L/Joshua.M.Landis-1/images/cali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01144"/>
            <a:ext cx="4248150" cy="544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“Rightly Guided” Caliphs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800600"/>
          </a:xfrm>
        </p:spPr>
        <p:txBody>
          <a:bodyPr/>
          <a:lstStyle/>
          <a:p>
            <a:r>
              <a:rPr lang="en-US" dirty="0" smtClean="0"/>
              <a:t>Abu-Bakr, Umar, </a:t>
            </a:r>
            <a:r>
              <a:rPr lang="en-US" dirty="0" err="1" smtClean="0"/>
              <a:t>Uthman</a:t>
            </a:r>
            <a:r>
              <a:rPr lang="en-US" dirty="0" smtClean="0"/>
              <a:t>, and Ali=first four caliphs</a:t>
            </a:r>
          </a:p>
          <a:p>
            <a:r>
              <a:rPr lang="en-US" dirty="0" smtClean="0"/>
              <a:t>They used Muhammad’s example plus Qur’an so called “Rightly Guided” caliphs</a:t>
            </a:r>
          </a:p>
          <a:p>
            <a:r>
              <a:rPr lang="en-US" dirty="0" smtClean="0"/>
              <a:t>By 750 Muslim Empire stretched 6,000 miles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26778"/>
            <a:ext cx="4752975" cy="454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53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00200"/>
            <a:ext cx="41148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Successful </a:t>
            </a:r>
            <a:r>
              <a:rPr lang="en-US" dirty="0" smtClean="0"/>
              <a:t>due to…</a:t>
            </a:r>
            <a:endParaRPr lang="en-US" dirty="0"/>
          </a:p>
          <a:p>
            <a:pPr lvl="0"/>
            <a:r>
              <a:rPr lang="en-US" dirty="0"/>
              <a:t>1</a:t>
            </a:r>
            <a:r>
              <a:rPr lang="en-US" dirty="0" smtClean="0"/>
              <a:t>) well-disciplined </a:t>
            </a:r>
            <a:r>
              <a:rPr lang="en-US" dirty="0"/>
              <a:t>armies and </a:t>
            </a:r>
            <a:r>
              <a:rPr lang="en-US" dirty="0" smtClean="0"/>
              <a:t>commanders</a:t>
            </a:r>
          </a:p>
          <a:p>
            <a:pPr lvl="0"/>
            <a:r>
              <a:rPr lang="en-US" dirty="0" smtClean="0"/>
              <a:t>2) weakness </a:t>
            </a:r>
            <a:r>
              <a:rPr lang="en-US" dirty="0"/>
              <a:t>of Byzantine and </a:t>
            </a:r>
            <a:r>
              <a:rPr lang="en-US" dirty="0" smtClean="0"/>
              <a:t>Sassanid (</a:t>
            </a:r>
            <a:r>
              <a:rPr lang="en-US" dirty="0"/>
              <a:t>Persian) </a:t>
            </a:r>
            <a:r>
              <a:rPr lang="en-US" dirty="0" smtClean="0"/>
              <a:t>Empires</a:t>
            </a:r>
            <a:endParaRPr lang="en-US" dirty="0"/>
          </a:p>
          <a:p>
            <a:pPr lvl="0"/>
            <a:r>
              <a:rPr lang="en-US" dirty="0" smtClean="0"/>
              <a:t>3) Treatment of conquered peoples</a:t>
            </a:r>
          </a:p>
          <a:p>
            <a:pPr lvl="1"/>
            <a:r>
              <a:rPr lang="en-US" dirty="0" smtClean="0"/>
              <a:t>No forced conversions</a:t>
            </a:r>
          </a:p>
          <a:p>
            <a:pPr lvl="1"/>
            <a:r>
              <a:rPr lang="en-US" u="sng" dirty="0" smtClean="0"/>
              <a:t>Poll tax</a:t>
            </a:r>
            <a:endParaRPr lang="en-US" u="sng" dirty="0"/>
          </a:p>
        </p:txBody>
      </p:sp>
      <p:pic>
        <p:nvPicPr>
          <p:cNvPr id="4098" name="Picture 2" descr="Image result for map of Muslim Empire and Byzantine and Sassan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571"/>
            <a:ext cx="3848100" cy="348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Conflict Creates a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Muslim community had issues maintaining a unified rule</a:t>
            </a:r>
          </a:p>
          <a:p>
            <a:pPr lvl="0"/>
            <a:r>
              <a:rPr lang="en-US" dirty="0" err="1" smtClean="0"/>
              <a:t>Uthman</a:t>
            </a:r>
            <a:r>
              <a:rPr lang="en-US" dirty="0" smtClean="0"/>
              <a:t> and Ali both assassinated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Umayyad family came to power </a:t>
            </a:r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moved </a:t>
            </a:r>
            <a:r>
              <a:rPr lang="en-US" dirty="0"/>
              <a:t>Muslim capital to </a:t>
            </a:r>
            <a:r>
              <a:rPr lang="en-US" dirty="0" smtClean="0"/>
              <a:t>Damascus</a:t>
            </a:r>
          </a:p>
          <a:p>
            <a:pPr lvl="0"/>
            <a:r>
              <a:rPr lang="en-US" dirty="0" err="1" smtClean="0"/>
              <a:t>Umayyads</a:t>
            </a:r>
            <a:r>
              <a:rPr lang="en-US" dirty="0" smtClean="0"/>
              <a:t> also abandoned simple life of previous caliphs and surrounded themselves w/ wealth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led to a fundamental division in the Muslim community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960" y="4267201"/>
            <a:ext cx="399939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77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Sunni-Shi’a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</a:t>
            </a:r>
            <a:r>
              <a:rPr lang="en-US" dirty="0" smtClean="0"/>
              <a:t>split occurred over the </a:t>
            </a:r>
            <a:r>
              <a:rPr lang="en-US" dirty="0"/>
              <a:t>view of the </a:t>
            </a:r>
            <a:r>
              <a:rPr lang="en-US" dirty="0" smtClean="0"/>
              <a:t>caliph</a:t>
            </a:r>
          </a:p>
          <a:p>
            <a:pPr lvl="1"/>
            <a:r>
              <a:rPr lang="en-US" dirty="0" smtClean="0"/>
              <a:t>group </a:t>
            </a:r>
            <a:r>
              <a:rPr lang="en-US" dirty="0"/>
              <a:t>called </a:t>
            </a:r>
            <a:r>
              <a:rPr lang="en-US" u="sng" dirty="0"/>
              <a:t>Shi’a</a:t>
            </a:r>
            <a:r>
              <a:rPr lang="en-US" dirty="0"/>
              <a:t>, or “party” of </a:t>
            </a:r>
            <a:r>
              <a:rPr lang="en-US" dirty="0" smtClean="0"/>
              <a:t>Ali, believe caliph </a:t>
            </a:r>
            <a:r>
              <a:rPr lang="en-US" dirty="0"/>
              <a:t>needs to be a descendant of </a:t>
            </a:r>
            <a:r>
              <a:rPr lang="en-US" dirty="0" smtClean="0"/>
              <a:t>Ali; members </a:t>
            </a:r>
            <a:r>
              <a:rPr lang="en-US" dirty="0"/>
              <a:t>called </a:t>
            </a:r>
            <a:r>
              <a:rPr lang="en-US" dirty="0" smtClean="0"/>
              <a:t>Shi’ites</a:t>
            </a:r>
          </a:p>
          <a:p>
            <a:pPr lvl="1"/>
            <a:r>
              <a:rPr lang="en-US" u="sng" dirty="0" smtClean="0"/>
              <a:t>Sunni</a:t>
            </a:r>
            <a:r>
              <a:rPr lang="en-US" dirty="0"/>
              <a:t>, meaning followers of Muhammad’s </a:t>
            </a:r>
            <a:r>
              <a:rPr lang="en-US" dirty="0" smtClean="0"/>
              <a:t>example, is other group; they believe </a:t>
            </a:r>
            <a:r>
              <a:rPr lang="en-US" dirty="0"/>
              <a:t>all Muslim rulers should follow Sunna</a:t>
            </a:r>
          </a:p>
          <a:p>
            <a:pPr lvl="0"/>
            <a:r>
              <a:rPr lang="en-US" dirty="0"/>
              <a:t>Another group, the </a:t>
            </a:r>
            <a:r>
              <a:rPr lang="en-US" u="sng" dirty="0"/>
              <a:t>Sufi</a:t>
            </a:r>
            <a:r>
              <a:rPr lang="en-US" dirty="0"/>
              <a:t>, rejected the luxurious life of the </a:t>
            </a:r>
            <a:r>
              <a:rPr lang="en-US" dirty="0" err="1"/>
              <a:t>Umayyads</a:t>
            </a:r>
            <a:r>
              <a:rPr lang="en-US" dirty="0"/>
              <a:t> and pursued life of poverty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8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russiancouncil.ru/common/upload/sus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876300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4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Abbasid Caliphate (750-1258)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pPr lvl="0"/>
            <a:r>
              <a:rPr lang="en-US" dirty="0" smtClean="0"/>
              <a:t>750 </a:t>
            </a:r>
            <a:r>
              <a:rPr lang="en-US" dirty="0" err="1" smtClean="0"/>
              <a:t>Umayyads</a:t>
            </a:r>
            <a:r>
              <a:rPr lang="en-US" dirty="0" smtClean="0"/>
              <a:t> replaced by the </a:t>
            </a:r>
            <a:r>
              <a:rPr lang="en-US" u="sng" dirty="0" smtClean="0"/>
              <a:t>Abbasids</a:t>
            </a:r>
          </a:p>
          <a:p>
            <a:pPr lvl="0"/>
            <a:r>
              <a:rPr lang="en-US" dirty="0" smtClean="0"/>
              <a:t>762: Moved capital to Baghdad </a:t>
            </a:r>
          </a:p>
          <a:p>
            <a:pPr lvl="1"/>
            <a:r>
              <a:rPr lang="en-US" dirty="0" smtClean="0"/>
              <a:t>Location gave caliph access to trade and information</a:t>
            </a:r>
          </a:p>
          <a:p>
            <a:r>
              <a:rPr lang="en-US" dirty="0" smtClean="0"/>
              <a:t>Developed strong </a:t>
            </a:r>
          </a:p>
          <a:p>
            <a:pPr marL="114300" indent="0">
              <a:buNone/>
            </a:pPr>
            <a:r>
              <a:rPr lang="en-US" dirty="0" smtClean="0"/>
              <a:t>bureaucracy to </a:t>
            </a:r>
          </a:p>
          <a:p>
            <a:pPr marL="114300" indent="0">
              <a:buNone/>
            </a:pPr>
            <a:r>
              <a:rPr lang="en-US" dirty="0" smtClean="0"/>
              <a:t>manage huge </a:t>
            </a:r>
          </a:p>
          <a:p>
            <a:pPr marL="114300" indent="0">
              <a:buNone/>
            </a:pPr>
            <a:r>
              <a:rPr lang="en-US" dirty="0" smtClean="0"/>
              <a:t>empire</a:t>
            </a:r>
          </a:p>
          <a:p>
            <a:endParaRPr lang="en-US" dirty="0"/>
          </a:p>
        </p:txBody>
      </p:sp>
      <p:pic>
        <p:nvPicPr>
          <p:cNvPr id="7170" name="Picture 2" descr="https://abbasidbaghdad.files.wordpress.com/2010/03/old-bagh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84" y="3105149"/>
            <a:ext cx="5514975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33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Muslims Trade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Muslim Empire well connected to trade routes</a:t>
            </a:r>
          </a:p>
          <a:p>
            <a:r>
              <a:rPr lang="en-US" dirty="0" smtClean="0"/>
              <a:t>By water:</a:t>
            </a:r>
          </a:p>
          <a:p>
            <a:pPr lvl="1"/>
            <a:r>
              <a:rPr lang="en-US" dirty="0" smtClean="0"/>
              <a:t>Mediterranean Sea and Indian Ocean</a:t>
            </a:r>
          </a:p>
          <a:p>
            <a:r>
              <a:rPr lang="en-US" dirty="0" smtClean="0"/>
              <a:t>By land:</a:t>
            </a:r>
          </a:p>
          <a:p>
            <a:pPr lvl="1"/>
            <a:r>
              <a:rPr lang="en-US" dirty="0" smtClean="0"/>
              <a:t>Silk Road to Asia</a:t>
            </a:r>
          </a:p>
          <a:p>
            <a:pPr lvl="1"/>
            <a:r>
              <a:rPr lang="en-US" dirty="0" smtClean="0"/>
              <a:t>routes to Europe and </a:t>
            </a:r>
          </a:p>
          <a:p>
            <a:pPr marL="411480" lvl="1" indent="0">
              <a:buNone/>
            </a:pPr>
            <a:r>
              <a:rPr lang="en-US" dirty="0" smtClean="0"/>
              <a:t>Africa</a:t>
            </a:r>
          </a:p>
          <a:p>
            <a:r>
              <a:rPr lang="en-US" dirty="0" smtClean="0"/>
              <a:t>To encourage trade </a:t>
            </a:r>
          </a:p>
          <a:p>
            <a:pPr marL="114300" indent="0">
              <a:buNone/>
            </a:pPr>
            <a:r>
              <a:rPr lang="en-US" dirty="0" smtClean="0"/>
              <a:t>Muslim merchants </a:t>
            </a:r>
          </a:p>
          <a:p>
            <a:pPr marL="114300" indent="0">
              <a:buNone/>
            </a:pPr>
            <a:r>
              <a:rPr lang="en-US" dirty="0" smtClean="0"/>
              <a:t>set up banks throughout </a:t>
            </a:r>
          </a:p>
          <a:p>
            <a:pPr marL="114300" indent="0">
              <a:buNone/>
            </a:pPr>
            <a:r>
              <a:rPr lang="en-US" dirty="0" smtClean="0"/>
              <a:t>empire</a:t>
            </a:r>
          </a:p>
          <a:p>
            <a:pPr lvl="1"/>
            <a:r>
              <a:rPr lang="en-US" dirty="0" smtClean="0"/>
              <a:t>Offered letter of credit </a:t>
            </a:r>
          </a:p>
          <a:p>
            <a:pPr marL="41148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sakks</a:t>
            </a:r>
            <a:r>
              <a:rPr lang="en-US" dirty="0" smtClean="0"/>
              <a:t>=checks)</a:t>
            </a:r>
            <a:endParaRPr lang="en-US" dirty="0"/>
          </a:p>
        </p:txBody>
      </p:sp>
      <p:pic>
        <p:nvPicPr>
          <p:cNvPr id="8194" name="Picture 2" descr="http://go.hrw.com/venus_images/0315MC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62754"/>
            <a:ext cx="5334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20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471</TotalTime>
  <Words>315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Islam Expands</vt:lpstr>
      <vt:lpstr>Muhammad’s Successors Spread Islam</vt:lpstr>
      <vt:lpstr>“Rightly Guided” Caliphs</vt:lpstr>
      <vt:lpstr>Reasons for Success</vt:lpstr>
      <vt:lpstr>Internal Conflict Creates a Crisis</vt:lpstr>
      <vt:lpstr>Sunni-Shi’a Split</vt:lpstr>
      <vt:lpstr>PowerPoint Presentation</vt:lpstr>
      <vt:lpstr>The Abbasid Caliphate (750-1258)</vt:lpstr>
      <vt:lpstr>Muslims Trade Network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Expands</dc:title>
  <dc:creator>eparas</dc:creator>
  <cp:lastModifiedBy>eparas</cp:lastModifiedBy>
  <cp:revision>13</cp:revision>
  <dcterms:created xsi:type="dcterms:W3CDTF">2015-04-20T22:09:11Z</dcterms:created>
  <dcterms:modified xsi:type="dcterms:W3CDTF">2015-04-21T16:20:55Z</dcterms:modified>
</cp:coreProperties>
</file>